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5"/>
  </p:notesMasterIdLst>
  <p:sldIdLst>
    <p:sldId id="256" r:id="rId2"/>
    <p:sldId id="297" r:id="rId3"/>
    <p:sldId id="259" r:id="rId4"/>
    <p:sldId id="258" r:id="rId5"/>
    <p:sldId id="262" r:id="rId6"/>
    <p:sldId id="263" r:id="rId7"/>
    <p:sldId id="264" r:id="rId8"/>
    <p:sldId id="265" r:id="rId9"/>
    <p:sldId id="283" r:id="rId10"/>
    <p:sldId id="281" r:id="rId11"/>
    <p:sldId id="282" r:id="rId12"/>
    <p:sldId id="284" r:id="rId13"/>
    <p:sldId id="285" r:id="rId14"/>
    <p:sldId id="286" r:id="rId15"/>
    <p:sldId id="287" r:id="rId16"/>
    <p:sldId id="288" r:id="rId17"/>
    <p:sldId id="289" r:id="rId18"/>
    <p:sldId id="290" r:id="rId19"/>
    <p:sldId id="291" r:id="rId20"/>
    <p:sldId id="292" r:id="rId21"/>
    <p:sldId id="293" r:id="rId22"/>
    <p:sldId id="294" r:id="rId23"/>
    <p:sldId id="269" r:id="rId24"/>
    <p:sldId id="270" r:id="rId25"/>
    <p:sldId id="271" r:id="rId26"/>
    <p:sldId id="272" r:id="rId27"/>
    <p:sldId id="298" r:id="rId28"/>
    <p:sldId id="273" r:id="rId29"/>
    <p:sldId id="279" r:id="rId30"/>
    <p:sldId id="274" r:id="rId31"/>
    <p:sldId id="296" r:id="rId32"/>
    <p:sldId id="278"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9041" autoAdjust="0"/>
  </p:normalViewPr>
  <p:slideViewPr>
    <p:cSldViewPr>
      <p:cViewPr>
        <p:scale>
          <a:sx n="66" d="100"/>
          <a:sy n="66" d="100"/>
        </p:scale>
        <p:origin x="-1428" y="168"/>
      </p:cViewPr>
      <p:guideLst>
        <p:guide orient="horz" pos="2160"/>
        <p:guide pos="2880"/>
      </p:guideLst>
    </p:cSldViewPr>
  </p:slideViewPr>
  <p:outlineViewPr>
    <p:cViewPr>
      <p:scale>
        <a:sx n="33" d="100"/>
        <a:sy n="33" d="100"/>
      </p:scale>
      <p:origin x="42" y="969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Factual</c:v>
                </c:pt>
              </c:strCache>
            </c:strRef>
          </c:tx>
          <c:invertIfNegative val="0"/>
          <c:cat>
            <c:strRef>
              <c:f>Sheet1!$A$2:$A$3</c:f>
              <c:strCache>
                <c:ptCount val="2"/>
                <c:pt idx="0">
                  <c:v>Questions</c:v>
                </c:pt>
                <c:pt idx="1">
                  <c:v>Other Posts</c:v>
                </c:pt>
              </c:strCache>
            </c:strRef>
          </c:cat>
          <c:val>
            <c:numRef>
              <c:f>Sheet1!$B$2:$B$3</c:f>
              <c:numCache>
                <c:formatCode>General</c:formatCode>
                <c:ptCount val="2"/>
                <c:pt idx="0" formatCode="0.00%">
                  <c:v>0.3</c:v>
                </c:pt>
              </c:numCache>
            </c:numRef>
          </c:val>
        </c:ser>
        <c:ser>
          <c:idx val="1"/>
          <c:order val="1"/>
          <c:tx>
            <c:strRef>
              <c:f>Sheet1!$C$1</c:f>
              <c:strCache>
                <c:ptCount val="1"/>
                <c:pt idx="0">
                  <c:v>Unclear</c:v>
                </c:pt>
              </c:strCache>
            </c:strRef>
          </c:tx>
          <c:invertIfNegative val="0"/>
          <c:cat>
            <c:strRef>
              <c:f>Sheet1!$A$2:$A$3</c:f>
              <c:strCache>
                <c:ptCount val="2"/>
                <c:pt idx="0">
                  <c:v>Questions</c:v>
                </c:pt>
                <c:pt idx="1">
                  <c:v>Other Posts</c:v>
                </c:pt>
              </c:strCache>
            </c:strRef>
          </c:cat>
          <c:val>
            <c:numRef>
              <c:f>Sheet1!$C$2:$C$3</c:f>
              <c:numCache>
                <c:formatCode>General</c:formatCode>
                <c:ptCount val="2"/>
                <c:pt idx="0" formatCode="0.00%">
                  <c:v>4.2000000000000003E-2</c:v>
                </c:pt>
              </c:numCache>
            </c:numRef>
          </c:val>
        </c:ser>
        <c:ser>
          <c:idx val="2"/>
          <c:order val="2"/>
          <c:tx>
            <c:strRef>
              <c:f>Sheet1!$D$1</c:f>
              <c:strCache>
                <c:ptCount val="1"/>
                <c:pt idx="0">
                  <c:v>Instruct</c:v>
                </c:pt>
              </c:strCache>
            </c:strRef>
          </c:tx>
          <c:invertIfNegative val="0"/>
          <c:cat>
            <c:strRef>
              <c:f>Sheet1!$A$2:$A$3</c:f>
              <c:strCache>
                <c:ptCount val="2"/>
                <c:pt idx="0">
                  <c:v>Questions</c:v>
                </c:pt>
                <c:pt idx="1">
                  <c:v>Other Posts</c:v>
                </c:pt>
              </c:strCache>
            </c:strRef>
          </c:cat>
          <c:val>
            <c:numRef>
              <c:f>Sheet1!$D$2:$D$3</c:f>
              <c:numCache>
                <c:formatCode>General</c:formatCode>
                <c:ptCount val="2"/>
                <c:pt idx="0" formatCode="0.00%">
                  <c:v>2.4E-2</c:v>
                </c:pt>
              </c:numCache>
            </c:numRef>
          </c:val>
        </c:ser>
        <c:ser>
          <c:idx val="3"/>
          <c:order val="3"/>
          <c:tx>
            <c:strRef>
              <c:f>Sheet1!$E$1</c:f>
              <c:strCache>
                <c:ptCount val="1"/>
                <c:pt idx="0">
                  <c:v>Family Contact</c:v>
                </c:pt>
              </c:strCache>
            </c:strRef>
          </c:tx>
          <c:invertIfNegative val="0"/>
          <c:cat>
            <c:strRef>
              <c:f>Sheet1!$A$2:$A$3</c:f>
              <c:strCache>
                <c:ptCount val="2"/>
                <c:pt idx="0">
                  <c:v>Questions</c:v>
                </c:pt>
                <c:pt idx="1">
                  <c:v>Other Posts</c:v>
                </c:pt>
              </c:strCache>
            </c:strRef>
          </c:cat>
          <c:val>
            <c:numRef>
              <c:f>Sheet1!$E$2:$E$3</c:f>
              <c:numCache>
                <c:formatCode>General</c:formatCode>
                <c:ptCount val="2"/>
                <c:pt idx="0" formatCode="0.00%">
                  <c:v>1.7000000000000001E-2</c:v>
                </c:pt>
              </c:numCache>
            </c:numRef>
          </c:val>
        </c:ser>
        <c:ser>
          <c:idx val="4"/>
          <c:order val="4"/>
          <c:tx>
            <c:strRef>
              <c:f>Sheet1!$F$1</c:f>
              <c:strCache>
                <c:ptCount val="1"/>
                <c:pt idx="0">
                  <c:v>Source</c:v>
                </c:pt>
              </c:strCache>
            </c:strRef>
          </c:tx>
          <c:invertIfNegative val="0"/>
          <c:cat>
            <c:strRef>
              <c:f>Sheet1!$A$2:$A$3</c:f>
              <c:strCache>
                <c:ptCount val="2"/>
                <c:pt idx="0">
                  <c:v>Questions</c:v>
                </c:pt>
                <c:pt idx="1">
                  <c:v>Other Posts</c:v>
                </c:pt>
              </c:strCache>
            </c:strRef>
          </c:cat>
          <c:val>
            <c:numRef>
              <c:f>Sheet1!$F$2:$F$3</c:f>
              <c:numCache>
                <c:formatCode>General</c:formatCode>
                <c:ptCount val="2"/>
                <c:pt idx="0" formatCode="0.00%">
                  <c:v>8.9999999999999993E-3</c:v>
                </c:pt>
              </c:numCache>
            </c:numRef>
          </c:val>
        </c:ser>
        <c:ser>
          <c:idx val="5"/>
          <c:order val="5"/>
          <c:tx>
            <c:strRef>
              <c:f>Sheet1!$G$1</c:f>
              <c:strCache>
                <c:ptCount val="1"/>
                <c:pt idx="0">
                  <c:v>Gratitude</c:v>
                </c:pt>
              </c:strCache>
            </c:strRef>
          </c:tx>
          <c:invertIfNegative val="0"/>
          <c:cat>
            <c:strRef>
              <c:f>Sheet1!$A$2:$A$3</c:f>
              <c:strCache>
                <c:ptCount val="2"/>
                <c:pt idx="0">
                  <c:v>Questions</c:v>
                </c:pt>
                <c:pt idx="1">
                  <c:v>Other Posts</c:v>
                </c:pt>
              </c:strCache>
            </c:strRef>
          </c:cat>
          <c:val>
            <c:numRef>
              <c:f>Sheet1!$G$2:$G$3</c:f>
              <c:numCache>
                <c:formatCode>0.00%</c:formatCode>
                <c:ptCount val="2"/>
                <c:pt idx="1">
                  <c:v>0.32800000000000001</c:v>
                </c:pt>
              </c:numCache>
            </c:numRef>
          </c:val>
        </c:ser>
        <c:ser>
          <c:idx val="6"/>
          <c:order val="6"/>
          <c:tx>
            <c:strRef>
              <c:f>Sheet1!$H$1</c:f>
              <c:strCache>
                <c:ptCount val="1"/>
                <c:pt idx="0">
                  <c:v>Elaboration</c:v>
                </c:pt>
              </c:strCache>
            </c:strRef>
          </c:tx>
          <c:invertIfNegative val="0"/>
          <c:cat>
            <c:strRef>
              <c:f>Sheet1!$A$2:$A$3</c:f>
              <c:strCache>
                <c:ptCount val="2"/>
                <c:pt idx="0">
                  <c:v>Questions</c:v>
                </c:pt>
                <c:pt idx="1">
                  <c:v>Other Posts</c:v>
                </c:pt>
              </c:strCache>
            </c:strRef>
          </c:cat>
          <c:val>
            <c:numRef>
              <c:f>Sheet1!$H$2:$H$3</c:f>
              <c:numCache>
                <c:formatCode>0.00%</c:formatCode>
                <c:ptCount val="2"/>
                <c:pt idx="1">
                  <c:v>0.27400000000000002</c:v>
                </c:pt>
              </c:numCache>
            </c:numRef>
          </c:val>
        </c:ser>
        <c:dLbls>
          <c:showLegendKey val="0"/>
          <c:showVal val="0"/>
          <c:showCatName val="0"/>
          <c:showSerName val="0"/>
          <c:showPercent val="0"/>
          <c:showBubbleSize val="0"/>
        </c:dLbls>
        <c:gapWidth val="150"/>
        <c:axId val="39036800"/>
        <c:axId val="39038336"/>
      </c:barChart>
      <c:catAx>
        <c:axId val="39036800"/>
        <c:scaling>
          <c:orientation val="minMax"/>
        </c:scaling>
        <c:delete val="0"/>
        <c:axPos val="b"/>
        <c:majorTickMark val="out"/>
        <c:minorTickMark val="none"/>
        <c:tickLblPos val="nextTo"/>
        <c:crossAx val="39038336"/>
        <c:crosses val="autoZero"/>
        <c:auto val="1"/>
        <c:lblAlgn val="ctr"/>
        <c:lblOffset val="100"/>
        <c:noMultiLvlLbl val="0"/>
      </c:catAx>
      <c:valAx>
        <c:axId val="39038336"/>
        <c:scaling>
          <c:orientation val="minMax"/>
        </c:scaling>
        <c:delete val="0"/>
        <c:axPos val="l"/>
        <c:majorGridlines/>
        <c:numFmt formatCode="0.00%" sourceLinked="1"/>
        <c:majorTickMark val="out"/>
        <c:minorTickMark val="none"/>
        <c:tickLblPos val="nextTo"/>
        <c:crossAx val="39036800"/>
        <c:crosses val="autoZero"/>
        <c:crossBetween val="between"/>
      </c:valAx>
    </c:plotArea>
    <c:legend>
      <c:legendPos val="r"/>
      <c:layout/>
      <c:overlay val="0"/>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Factual</c:v>
                </c:pt>
              </c:strCache>
            </c:strRef>
          </c:tx>
          <c:invertIfNegative val="0"/>
          <c:cat>
            <c:strRef>
              <c:f>Sheet1!$A$2:$A$3</c:f>
              <c:strCache>
                <c:ptCount val="2"/>
                <c:pt idx="0">
                  <c:v>Answers</c:v>
                </c:pt>
                <c:pt idx="1">
                  <c:v>Other Posts</c:v>
                </c:pt>
              </c:strCache>
            </c:strRef>
          </c:cat>
          <c:val>
            <c:numRef>
              <c:f>Sheet1!$B$2:$B$3</c:f>
              <c:numCache>
                <c:formatCode>General</c:formatCode>
                <c:ptCount val="2"/>
                <c:pt idx="0" formatCode="0.00%">
                  <c:v>0.57999999999999996</c:v>
                </c:pt>
              </c:numCache>
            </c:numRef>
          </c:val>
        </c:ser>
        <c:ser>
          <c:idx val="1"/>
          <c:order val="1"/>
          <c:tx>
            <c:strRef>
              <c:f>Sheet1!$C$1</c:f>
              <c:strCache>
                <c:ptCount val="1"/>
                <c:pt idx="0">
                  <c:v>Instruct</c:v>
                </c:pt>
              </c:strCache>
            </c:strRef>
          </c:tx>
          <c:invertIfNegative val="0"/>
          <c:cat>
            <c:strRef>
              <c:f>Sheet1!$A$2:$A$3</c:f>
              <c:strCache>
                <c:ptCount val="2"/>
                <c:pt idx="0">
                  <c:v>Answers</c:v>
                </c:pt>
                <c:pt idx="1">
                  <c:v>Other Posts</c:v>
                </c:pt>
              </c:strCache>
            </c:strRef>
          </c:cat>
          <c:val>
            <c:numRef>
              <c:f>Sheet1!$C$2:$C$3</c:f>
              <c:numCache>
                <c:formatCode>General</c:formatCode>
                <c:ptCount val="2"/>
                <c:pt idx="0" formatCode="0.00%">
                  <c:v>0.112</c:v>
                </c:pt>
              </c:numCache>
            </c:numRef>
          </c:val>
        </c:ser>
        <c:ser>
          <c:idx val="2"/>
          <c:order val="2"/>
          <c:tx>
            <c:strRef>
              <c:f>Sheet1!$D$1</c:f>
              <c:strCache>
                <c:ptCount val="1"/>
                <c:pt idx="0">
                  <c:v>Source</c:v>
                </c:pt>
              </c:strCache>
            </c:strRef>
          </c:tx>
          <c:invertIfNegative val="0"/>
          <c:cat>
            <c:strRef>
              <c:f>Sheet1!$A$2:$A$3</c:f>
              <c:strCache>
                <c:ptCount val="2"/>
                <c:pt idx="0">
                  <c:v>Answers</c:v>
                </c:pt>
                <c:pt idx="1">
                  <c:v>Other Posts</c:v>
                </c:pt>
              </c:strCache>
            </c:strRef>
          </c:cat>
          <c:val>
            <c:numRef>
              <c:f>Sheet1!$D$2:$D$3</c:f>
              <c:numCache>
                <c:formatCode>General</c:formatCode>
                <c:ptCount val="2"/>
                <c:pt idx="0" formatCode="0.00%">
                  <c:v>0.106</c:v>
                </c:pt>
              </c:numCache>
            </c:numRef>
          </c:val>
        </c:ser>
        <c:ser>
          <c:idx val="3"/>
          <c:order val="3"/>
          <c:tx>
            <c:strRef>
              <c:f>Sheet1!$E$1</c:f>
              <c:strCache>
                <c:ptCount val="1"/>
                <c:pt idx="0">
                  <c:v>Family Connect</c:v>
                </c:pt>
              </c:strCache>
            </c:strRef>
          </c:tx>
          <c:invertIfNegative val="0"/>
          <c:cat>
            <c:strRef>
              <c:f>Sheet1!$A$2:$A$3</c:f>
              <c:strCache>
                <c:ptCount val="2"/>
                <c:pt idx="0">
                  <c:v>Answers</c:v>
                </c:pt>
                <c:pt idx="1">
                  <c:v>Other Posts</c:v>
                </c:pt>
              </c:strCache>
            </c:strRef>
          </c:cat>
          <c:val>
            <c:numRef>
              <c:f>Sheet1!$E$2:$E$3</c:f>
              <c:numCache>
                <c:formatCode>General</c:formatCode>
                <c:ptCount val="2"/>
                <c:pt idx="0" formatCode="0.00%">
                  <c:v>4.3999999999999997E-2</c:v>
                </c:pt>
              </c:numCache>
            </c:numRef>
          </c:val>
        </c:ser>
        <c:ser>
          <c:idx val="4"/>
          <c:order val="4"/>
          <c:tx>
            <c:strRef>
              <c:f>Sheet1!$F$1</c:f>
              <c:strCache>
                <c:ptCount val="1"/>
                <c:pt idx="0">
                  <c:v>Probes</c:v>
                </c:pt>
              </c:strCache>
            </c:strRef>
          </c:tx>
          <c:invertIfNegative val="0"/>
          <c:cat>
            <c:strRef>
              <c:f>Sheet1!$A$2:$A$3</c:f>
              <c:strCache>
                <c:ptCount val="2"/>
                <c:pt idx="0">
                  <c:v>Answers</c:v>
                </c:pt>
                <c:pt idx="1">
                  <c:v>Other Posts</c:v>
                </c:pt>
              </c:strCache>
            </c:strRef>
          </c:cat>
          <c:val>
            <c:numRef>
              <c:f>Sheet1!$F$2:$F$3</c:f>
              <c:numCache>
                <c:formatCode>0.00%</c:formatCode>
                <c:ptCount val="2"/>
                <c:pt idx="1">
                  <c:v>0.112</c:v>
                </c:pt>
              </c:numCache>
            </c:numRef>
          </c:val>
        </c:ser>
        <c:ser>
          <c:idx val="5"/>
          <c:order val="5"/>
          <c:tx>
            <c:strRef>
              <c:f>Sheet1!$G$1</c:f>
              <c:strCache>
                <c:ptCount val="1"/>
                <c:pt idx="0">
                  <c:v>Opinion</c:v>
                </c:pt>
              </c:strCache>
            </c:strRef>
          </c:tx>
          <c:invertIfNegative val="0"/>
          <c:cat>
            <c:strRef>
              <c:f>Sheet1!$A$2:$A$3</c:f>
              <c:strCache>
                <c:ptCount val="2"/>
                <c:pt idx="0">
                  <c:v>Answers</c:v>
                </c:pt>
                <c:pt idx="1">
                  <c:v>Other Posts</c:v>
                </c:pt>
              </c:strCache>
            </c:strRef>
          </c:cat>
          <c:val>
            <c:numRef>
              <c:f>Sheet1!$G$2:$G$3</c:f>
              <c:numCache>
                <c:formatCode>0.00%</c:formatCode>
                <c:ptCount val="2"/>
                <c:pt idx="1">
                  <c:v>3.6999999999999998E-2</c:v>
                </c:pt>
              </c:numCache>
            </c:numRef>
          </c:val>
        </c:ser>
        <c:ser>
          <c:idx val="6"/>
          <c:order val="6"/>
          <c:tx>
            <c:strRef>
              <c:f>Sheet1!$H$1</c:f>
              <c:strCache>
                <c:ptCount val="1"/>
                <c:pt idx="0">
                  <c:v>Encouragement</c:v>
                </c:pt>
              </c:strCache>
            </c:strRef>
          </c:tx>
          <c:invertIfNegative val="0"/>
          <c:cat>
            <c:strRef>
              <c:f>Sheet1!$A$2:$A$3</c:f>
              <c:strCache>
                <c:ptCount val="2"/>
                <c:pt idx="0">
                  <c:v>Answers</c:v>
                </c:pt>
                <c:pt idx="1">
                  <c:v>Other Posts</c:v>
                </c:pt>
              </c:strCache>
            </c:strRef>
          </c:cat>
          <c:val>
            <c:numRef>
              <c:f>Sheet1!$H$2:$H$3</c:f>
              <c:numCache>
                <c:formatCode>0.00%</c:formatCode>
                <c:ptCount val="2"/>
                <c:pt idx="1">
                  <c:v>8.9999999999999993E-3</c:v>
                </c:pt>
              </c:numCache>
            </c:numRef>
          </c:val>
        </c:ser>
        <c:dLbls>
          <c:showLegendKey val="0"/>
          <c:showVal val="0"/>
          <c:showCatName val="0"/>
          <c:showSerName val="0"/>
          <c:showPercent val="0"/>
          <c:showBubbleSize val="0"/>
        </c:dLbls>
        <c:gapWidth val="150"/>
        <c:axId val="38681984"/>
        <c:axId val="38687872"/>
      </c:barChart>
      <c:catAx>
        <c:axId val="38681984"/>
        <c:scaling>
          <c:orientation val="minMax"/>
        </c:scaling>
        <c:delete val="0"/>
        <c:axPos val="b"/>
        <c:majorTickMark val="out"/>
        <c:minorTickMark val="none"/>
        <c:tickLblPos val="nextTo"/>
        <c:crossAx val="38687872"/>
        <c:crosses val="autoZero"/>
        <c:auto val="1"/>
        <c:lblAlgn val="ctr"/>
        <c:lblOffset val="100"/>
        <c:noMultiLvlLbl val="0"/>
      </c:catAx>
      <c:valAx>
        <c:axId val="38687872"/>
        <c:scaling>
          <c:orientation val="minMax"/>
        </c:scaling>
        <c:delete val="0"/>
        <c:axPos val="l"/>
        <c:majorGridlines/>
        <c:numFmt formatCode="0.00%" sourceLinked="1"/>
        <c:majorTickMark val="out"/>
        <c:minorTickMark val="none"/>
        <c:tickLblPos val="nextTo"/>
        <c:crossAx val="38681984"/>
        <c:crosses val="autoZero"/>
        <c:crossBetween val="between"/>
      </c:valAx>
    </c:plotArea>
    <c:legend>
      <c:legendPos val="r"/>
      <c:layout/>
      <c:overlay val="0"/>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Factual</c:v>
                </c:pt>
              </c:strCache>
            </c:strRef>
          </c:tx>
          <c:invertIfNegative val="0"/>
          <c:cat>
            <c:strRef>
              <c:f>Sheet1!$A$2:$A$3</c:f>
              <c:strCache>
                <c:ptCount val="2"/>
                <c:pt idx="0">
                  <c:v>Questions</c:v>
                </c:pt>
                <c:pt idx="1">
                  <c:v>Other Posts</c:v>
                </c:pt>
              </c:strCache>
            </c:strRef>
          </c:cat>
          <c:val>
            <c:numRef>
              <c:f>Sheet1!$B$2:$B$3</c:f>
              <c:numCache>
                <c:formatCode>General</c:formatCode>
                <c:ptCount val="2"/>
                <c:pt idx="0" formatCode="0.00%">
                  <c:v>0.77200000000000002</c:v>
                </c:pt>
              </c:numCache>
            </c:numRef>
          </c:val>
        </c:ser>
        <c:ser>
          <c:idx val="1"/>
          <c:order val="1"/>
          <c:tx>
            <c:strRef>
              <c:f>Sheet1!$C$1</c:f>
              <c:strCache>
                <c:ptCount val="1"/>
                <c:pt idx="0">
                  <c:v>Unclear</c:v>
                </c:pt>
              </c:strCache>
            </c:strRef>
          </c:tx>
          <c:invertIfNegative val="0"/>
          <c:cat>
            <c:strRef>
              <c:f>Sheet1!$A$2:$A$3</c:f>
              <c:strCache>
                <c:ptCount val="2"/>
                <c:pt idx="0">
                  <c:v>Questions</c:v>
                </c:pt>
                <c:pt idx="1">
                  <c:v>Other Posts</c:v>
                </c:pt>
              </c:strCache>
            </c:strRef>
          </c:cat>
          <c:val>
            <c:numRef>
              <c:f>Sheet1!$C$2:$C$3</c:f>
              <c:numCache>
                <c:formatCode>General</c:formatCode>
                <c:ptCount val="2"/>
                <c:pt idx="0" formatCode="0.00%">
                  <c:v>8.7999999999999995E-2</c:v>
                </c:pt>
              </c:numCache>
            </c:numRef>
          </c:val>
        </c:ser>
        <c:ser>
          <c:idx val="2"/>
          <c:order val="2"/>
          <c:tx>
            <c:strRef>
              <c:f>Sheet1!$D$1</c:f>
              <c:strCache>
                <c:ptCount val="1"/>
                <c:pt idx="0">
                  <c:v>Instruct</c:v>
                </c:pt>
              </c:strCache>
            </c:strRef>
          </c:tx>
          <c:invertIfNegative val="0"/>
          <c:cat>
            <c:strRef>
              <c:f>Sheet1!$A$2:$A$3</c:f>
              <c:strCache>
                <c:ptCount val="2"/>
                <c:pt idx="0">
                  <c:v>Questions</c:v>
                </c:pt>
                <c:pt idx="1">
                  <c:v>Other Posts</c:v>
                </c:pt>
              </c:strCache>
            </c:strRef>
          </c:cat>
          <c:val>
            <c:numRef>
              <c:f>Sheet1!$D$2:$D$3</c:f>
              <c:numCache>
                <c:formatCode>General</c:formatCode>
                <c:ptCount val="2"/>
                <c:pt idx="0" formatCode="0.00%">
                  <c:v>6.8000000000000005E-2</c:v>
                </c:pt>
              </c:numCache>
            </c:numRef>
          </c:val>
        </c:ser>
        <c:ser>
          <c:idx val="3"/>
          <c:order val="3"/>
          <c:tx>
            <c:strRef>
              <c:f>Sheet1!$E$1</c:f>
              <c:strCache>
                <c:ptCount val="1"/>
                <c:pt idx="0">
                  <c:v>Source</c:v>
                </c:pt>
              </c:strCache>
            </c:strRef>
          </c:tx>
          <c:invertIfNegative val="0"/>
          <c:cat>
            <c:strRef>
              <c:f>Sheet1!$A$2:$A$3</c:f>
              <c:strCache>
                <c:ptCount val="2"/>
                <c:pt idx="0">
                  <c:v>Questions</c:v>
                </c:pt>
                <c:pt idx="1">
                  <c:v>Other Posts</c:v>
                </c:pt>
              </c:strCache>
            </c:strRef>
          </c:cat>
          <c:val>
            <c:numRef>
              <c:f>Sheet1!$E$2:$E$3</c:f>
              <c:numCache>
                <c:formatCode>General</c:formatCode>
                <c:ptCount val="2"/>
                <c:pt idx="0" formatCode="0.00%">
                  <c:v>4.8000000000000001E-2</c:v>
                </c:pt>
              </c:numCache>
            </c:numRef>
          </c:val>
        </c:ser>
        <c:ser>
          <c:idx val="4"/>
          <c:order val="4"/>
          <c:tx>
            <c:strRef>
              <c:f>Sheet1!$F$1</c:f>
              <c:strCache>
                <c:ptCount val="1"/>
                <c:pt idx="0">
                  <c:v>Family Contact</c:v>
                </c:pt>
              </c:strCache>
            </c:strRef>
          </c:tx>
          <c:invertIfNegative val="0"/>
          <c:cat>
            <c:strRef>
              <c:f>Sheet1!$A$2:$A$3</c:f>
              <c:strCache>
                <c:ptCount val="2"/>
                <c:pt idx="0">
                  <c:v>Questions</c:v>
                </c:pt>
                <c:pt idx="1">
                  <c:v>Other Posts</c:v>
                </c:pt>
              </c:strCache>
            </c:strRef>
          </c:cat>
          <c:val>
            <c:numRef>
              <c:f>Sheet1!$F$2:$F$3</c:f>
              <c:numCache>
                <c:formatCode>General</c:formatCode>
                <c:ptCount val="2"/>
                <c:pt idx="0" formatCode="0.00%">
                  <c:v>2.4E-2</c:v>
                </c:pt>
              </c:numCache>
            </c:numRef>
          </c:val>
        </c:ser>
        <c:ser>
          <c:idx val="5"/>
          <c:order val="5"/>
          <c:tx>
            <c:strRef>
              <c:f>Sheet1!$G$1</c:f>
              <c:strCache>
                <c:ptCount val="1"/>
                <c:pt idx="0">
                  <c:v>Elaboration</c:v>
                </c:pt>
              </c:strCache>
            </c:strRef>
          </c:tx>
          <c:invertIfNegative val="0"/>
          <c:cat>
            <c:strRef>
              <c:f>Sheet1!$A$2:$A$3</c:f>
              <c:strCache>
                <c:ptCount val="2"/>
                <c:pt idx="0">
                  <c:v>Questions</c:v>
                </c:pt>
                <c:pt idx="1">
                  <c:v>Other Posts</c:v>
                </c:pt>
              </c:strCache>
            </c:strRef>
          </c:cat>
          <c:val>
            <c:numRef>
              <c:f>Sheet1!$G$2:$G$3</c:f>
              <c:numCache>
                <c:formatCode>0.00%</c:formatCode>
                <c:ptCount val="2"/>
                <c:pt idx="1">
                  <c:v>0.41799999999999998</c:v>
                </c:pt>
              </c:numCache>
            </c:numRef>
          </c:val>
        </c:ser>
        <c:ser>
          <c:idx val="6"/>
          <c:order val="6"/>
          <c:tx>
            <c:strRef>
              <c:f>Sheet1!$H$1</c:f>
              <c:strCache>
                <c:ptCount val="1"/>
                <c:pt idx="0">
                  <c:v>Gratitude</c:v>
                </c:pt>
              </c:strCache>
            </c:strRef>
          </c:tx>
          <c:invertIfNegative val="0"/>
          <c:cat>
            <c:strRef>
              <c:f>Sheet1!$A$2:$A$3</c:f>
              <c:strCache>
                <c:ptCount val="2"/>
                <c:pt idx="0">
                  <c:v>Questions</c:v>
                </c:pt>
                <c:pt idx="1">
                  <c:v>Other Posts</c:v>
                </c:pt>
              </c:strCache>
            </c:strRef>
          </c:cat>
          <c:val>
            <c:numRef>
              <c:f>Sheet1!$H$2:$H$3</c:f>
              <c:numCache>
                <c:formatCode>0.00%</c:formatCode>
                <c:ptCount val="2"/>
                <c:pt idx="1">
                  <c:v>0.40600000000000003</c:v>
                </c:pt>
              </c:numCache>
            </c:numRef>
          </c:val>
        </c:ser>
        <c:dLbls>
          <c:showLegendKey val="0"/>
          <c:showVal val="0"/>
          <c:showCatName val="0"/>
          <c:showSerName val="0"/>
          <c:showPercent val="0"/>
          <c:showBubbleSize val="0"/>
        </c:dLbls>
        <c:gapWidth val="150"/>
        <c:axId val="38749312"/>
        <c:axId val="38750848"/>
      </c:barChart>
      <c:catAx>
        <c:axId val="38749312"/>
        <c:scaling>
          <c:orientation val="minMax"/>
        </c:scaling>
        <c:delete val="0"/>
        <c:axPos val="b"/>
        <c:majorTickMark val="out"/>
        <c:minorTickMark val="none"/>
        <c:tickLblPos val="nextTo"/>
        <c:crossAx val="38750848"/>
        <c:crosses val="autoZero"/>
        <c:auto val="1"/>
        <c:lblAlgn val="ctr"/>
        <c:lblOffset val="100"/>
        <c:noMultiLvlLbl val="0"/>
      </c:catAx>
      <c:valAx>
        <c:axId val="38750848"/>
        <c:scaling>
          <c:orientation val="minMax"/>
        </c:scaling>
        <c:delete val="0"/>
        <c:axPos val="l"/>
        <c:majorGridlines/>
        <c:numFmt formatCode="0.00%" sourceLinked="1"/>
        <c:majorTickMark val="out"/>
        <c:minorTickMark val="none"/>
        <c:tickLblPos val="nextTo"/>
        <c:crossAx val="38749312"/>
        <c:crosses val="autoZero"/>
        <c:crossBetween val="between"/>
      </c:valAx>
    </c:plotArea>
    <c:legend>
      <c:legendPos val="r"/>
      <c:layout/>
      <c:overlay val="0"/>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Factual</c:v>
                </c:pt>
              </c:strCache>
            </c:strRef>
          </c:tx>
          <c:invertIfNegative val="0"/>
          <c:cat>
            <c:strRef>
              <c:f>Sheet1!$A$2:$A$3</c:f>
              <c:strCache>
                <c:ptCount val="2"/>
                <c:pt idx="0">
                  <c:v>Answers</c:v>
                </c:pt>
                <c:pt idx="1">
                  <c:v>Other Posts</c:v>
                </c:pt>
              </c:strCache>
            </c:strRef>
          </c:cat>
          <c:val>
            <c:numRef>
              <c:f>Sheet1!$B$2:$B$3</c:f>
              <c:numCache>
                <c:formatCode>General</c:formatCode>
                <c:ptCount val="2"/>
                <c:pt idx="0" formatCode="0.0%">
                  <c:v>0.53600000000000003</c:v>
                </c:pt>
              </c:numCache>
            </c:numRef>
          </c:val>
        </c:ser>
        <c:ser>
          <c:idx val="1"/>
          <c:order val="1"/>
          <c:tx>
            <c:strRef>
              <c:f>Sheet1!$C$1</c:f>
              <c:strCache>
                <c:ptCount val="1"/>
                <c:pt idx="0">
                  <c:v>Instruct</c:v>
                </c:pt>
              </c:strCache>
            </c:strRef>
          </c:tx>
          <c:invertIfNegative val="0"/>
          <c:cat>
            <c:strRef>
              <c:f>Sheet1!$A$2:$A$3</c:f>
              <c:strCache>
                <c:ptCount val="2"/>
                <c:pt idx="0">
                  <c:v>Answers</c:v>
                </c:pt>
                <c:pt idx="1">
                  <c:v>Other Posts</c:v>
                </c:pt>
              </c:strCache>
            </c:strRef>
          </c:cat>
          <c:val>
            <c:numRef>
              <c:f>Sheet1!$C$2:$C$3</c:f>
              <c:numCache>
                <c:formatCode>General</c:formatCode>
                <c:ptCount val="2"/>
                <c:pt idx="0" formatCode="0.00%">
                  <c:v>0.248</c:v>
                </c:pt>
              </c:numCache>
            </c:numRef>
          </c:val>
        </c:ser>
        <c:ser>
          <c:idx val="2"/>
          <c:order val="2"/>
          <c:tx>
            <c:strRef>
              <c:f>Sheet1!$D$1</c:f>
              <c:strCache>
                <c:ptCount val="1"/>
                <c:pt idx="0">
                  <c:v>Family Connect</c:v>
                </c:pt>
              </c:strCache>
            </c:strRef>
          </c:tx>
          <c:invertIfNegative val="0"/>
          <c:cat>
            <c:strRef>
              <c:f>Sheet1!$A$2:$A$3</c:f>
              <c:strCache>
                <c:ptCount val="2"/>
                <c:pt idx="0">
                  <c:v>Answers</c:v>
                </c:pt>
                <c:pt idx="1">
                  <c:v>Other Posts</c:v>
                </c:pt>
              </c:strCache>
            </c:strRef>
          </c:cat>
          <c:val>
            <c:numRef>
              <c:f>Sheet1!$D$2:$D$3</c:f>
              <c:numCache>
                <c:formatCode>General</c:formatCode>
                <c:ptCount val="2"/>
                <c:pt idx="0" formatCode="0%">
                  <c:v>0.16</c:v>
                </c:pt>
              </c:numCache>
            </c:numRef>
          </c:val>
        </c:ser>
        <c:ser>
          <c:idx val="3"/>
          <c:order val="3"/>
          <c:tx>
            <c:strRef>
              <c:f>Sheet1!$E$1</c:f>
              <c:strCache>
                <c:ptCount val="1"/>
                <c:pt idx="0">
                  <c:v>Source</c:v>
                </c:pt>
              </c:strCache>
            </c:strRef>
          </c:tx>
          <c:invertIfNegative val="0"/>
          <c:cat>
            <c:strRef>
              <c:f>Sheet1!$A$2:$A$3</c:f>
              <c:strCache>
                <c:ptCount val="2"/>
                <c:pt idx="0">
                  <c:v>Answers</c:v>
                </c:pt>
                <c:pt idx="1">
                  <c:v>Other Posts</c:v>
                </c:pt>
              </c:strCache>
            </c:strRef>
          </c:cat>
          <c:val>
            <c:numRef>
              <c:f>Sheet1!$E$2:$E$3</c:f>
              <c:numCache>
                <c:formatCode>General</c:formatCode>
                <c:ptCount val="2"/>
                <c:pt idx="0" formatCode="0.00%">
                  <c:v>0.152</c:v>
                </c:pt>
              </c:numCache>
            </c:numRef>
          </c:val>
        </c:ser>
        <c:ser>
          <c:idx val="4"/>
          <c:order val="4"/>
          <c:tx>
            <c:strRef>
              <c:f>Sheet1!$F$1</c:f>
              <c:strCache>
                <c:ptCount val="1"/>
                <c:pt idx="0">
                  <c:v>Probes</c:v>
                </c:pt>
              </c:strCache>
            </c:strRef>
          </c:tx>
          <c:invertIfNegative val="0"/>
          <c:cat>
            <c:strRef>
              <c:f>Sheet1!$A$2:$A$3</c:f>
              <c:strCache>
                <c:ptCount val="2"/>
                <c:pt idx="0">
                  <c:v>Answers</c:v>
                </c:pt>
                <c:pt idx="1">
                  <c:v>Other Posts</c:v>
                </c:pt>
              </c:strCache>
            </c:strRef>
          </c:cat>
          <c:val>
            <c:numRef>
              <c:f>Sheet1!$F$2:$F$3</c:f>
              <c:numCache>
                <c:formatCode>0.00%</c:formatCode>
                <c:ptCount val="2"/>
                <c:pt idx="1">
                  <c:v>0.216</c:v>
                </c:pt>
              </c:numCache>
            </c:numRef>
          </c:val>
        </c:ser>
        <c:ser>
          <c:idx val="5"/>
          <c:order val="5"/>
          <c:tx>
            <c:strRef>
              <c:f>Sheet1!$G$1</c:f>
              <c:strCache>
                <c:ptCount val="1"/>
                <c:pt idx="0">
                  <c:v>Opinion</c:v>
                </c:pt>
              </c:strCache>
            </c:strRef>
          </c:tx>
          <c:invertIfNegative val="0"/>
          <c:cat>
            <c:strRef>
              <c:f>Sheet1!$A$2:$A$3</c:f>
              <c:strCache>
                <c:ptCount val="2"/>
                <c:pt idx="0">
                  <c:v>Answers</c:v>
                </c:pt>
                <c:pt idx="1">
                  <c:v>Other Posts</c:v>
                </c:pt>
              </c:strCache>
            </c:strRef>
          </c:cat>
          <c:val>
            <c:numRef>
              <c:f>Sheet1!$G$2:$G$3</c:f>
              <c:numCache>
                <c:formatCode>0.00%</c:formatCode>
                <c:ptCount val="2"/>
                <c:pt idx="1">
                  <c:v>8.7999999999999995E-2</c:v>
                </c:pt>
              </c:numCache>
            </c:numRef>
          </c:val>
        </c:ser>
        <c:ser>
          <c:idx val="6"/>
          <c:order val="6"/>
          <c:tx>
            <c:strRef>
              <c:f>Sheet1!$H$1</c:f>
              <c:strCache>
                <c:ptCount val="1"/>
                <c:pt idx="0">
                  <c:v>Encouragement</c:v>
                </c:pt>
              </c:strCache>
            </c:strRef>
          </c:tx>
          <c:invertIfNegative val="0"/>
          <c:cat>
            <c:strRef>
              <c:f>Sheet1!$A$2:$A$3</c:f>
              <c:strCache>
                <c:ptCount val="2"/>
                <c:pt idx="0">
                  <c:v>Answers</c:v>
                </c:pt>
                <c:pt idx="1">
                  <c:v>Other Posts</c:v>
                </c:pt>
              </c:strCache>
            </c:strRef>
          </c:cat>
          <c:val>
            <c:numRef>
              <c:f>Sheet1!$H$2:$H$3</c:f>
              <c:numCache>
                <c:formatCode>0.00%</c:formatCode>
                <c:ptCount val="2"/>
                <c:pt idx="1">
                  <c:v>2.4E-2</c:v>
                </c:pt>
              </c:numCache>
            </c:numRef>
          </c:val>
        </c:ser>
        <c:dLbls>
          <c:showLegendKey val="0"/>
          <c:showVal val="0"/>
          <c:showCatName val="0"/>
          <c:showSerName val="0"/>
          <c:showPercent val="0"/>
          <c:showBubbleSize val="0"/>
        </c:dLbls>
        <c:gapWidth val="150"/>
        <c:axId val="38832768"/>
        <c:axId val="38838656"/>
      </c:barChart>
      <c:catAx>
        <c:axId val="38832768"/>
        <c:scaling>
          <c:orientation val="minMax"/>
        </c:scaling>
        <c:delete val="0"/>
        <c:axPos val="b"/>
        <c:majorTickMark val="out"/>
        <c:minorTickMark val="none"/>
        <c:tickLblPos val="nextTo"/>
        <c:crossAx val="38838656"/>
        <c:crosses val="autoZero"/>
        <c:auto val="1"/>
        <c:lblAlgn val="ctr"/>
        <c:lblOffset val="100"/>
        <c:noMultiLvlLbl val="0"/>
      </c:catAx>
      <c:valAx>
        <c:axId val="38838656"/>
        <c:scaling>
          <c:orientation val="minMax"/>
        </c:scaling>
        <c:delete val="0"/>
        <c:axPos val="l"/>
        <c:majorGridlines/>
        <c:numFmt formatCode="0.0%" sourceLinked="1"/>
        <c:majorTickMark val="out"/>
        <c:minorTickMark val="none"/>
        <c:tickLblPos val="nextTo"/>
        <c:crossAx val="38832768"/>
        <c:crosses val="autoZero"/>
        <c:crossBetween val="between"/>
      </c:valAx>
    </c:plotArea>
    <c:legend>
      <c:legendPos val="r"/>
      <c:layout/>
      <c:overlay val="0"/>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accent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21932677165354331"/>
          <c:y val="0.11477346069446237"/>
          <c:w val="0.52384662073490817"/>
          <c:h val="0.7267236357016067"/>
        </c:manualLayout>
      </c:layout>
      <c:pieChart>
        <c:varyColors val="1"/>
        <c:ser>
          <c:idx val="0"/>
          <c:order val="0"/>
          <c:tx>
            <c:strRef>
              <c:f>Sheet1!$B$1</c:f>
              <c:strCache>
                <c:ptCount val="1"/>
                <c:pt idx="0">
                  <c:v>Distribution of Answers by Answerers</c:v>
                </c:pt>
              </c:strCache>
            </c:strRef>
          </c:tx>
          <c:dLbls>
            <c:dLbl>
              <c:idx val="0"/>
              <c:layout>
                <c:manualLayout>
                  <c:x val="-0.21272769028871399"/>
                  <c:y val="-0.13679463838696462"/>
                </c:manualLayout>
              </c:layout>
              <c:tx>
                <c:rich>
                  <a:bodyPr/>
                  <a:lstStyle/>
                  <a:p>
                    <a:r>
                      <a:rPr lang="en-US" sz="1400" dirty="0" smtClean="0"/>
                      <a:t>Super sharers</a:t>
                    </a:r>
                    <a:r>
                      <a:rPr lang="en-US" sz="1400" dirty="0"/>
                      <a:t>
</a:t>
                    </a:r>
                    <a:r>
                      <a:rPr lang="en-US" sz="1400" dirty="0" smtClean="0"/>
                      <a:t>64.35%</a:t>
                    </a:r>
                    <a:endParaRPr lang="en-US" sz="1600" dirty="0"/>
                  </a:p>
                </c:rich>
              </c:tx>
              <c:dLblPos val="bestFit"/>
              <c:showLegendKey val="0"/>
              <c:showVal val="0"/>
              <c:showCatName val="1"/>
              <c:showSerName val="0"/>
              <c:showPercent val="1"/>
              <c:showBubbleSize val="0"/>
            </c:dLbl>
            <c:dLbl>
              <c:idx val="1"/>
              <c:layout>
                <c:manualLayout>
                  <c:x val="0.18327091535433071"/>
                  <c:y val="0.11234422648036048"/>
                </c:manualLayout>
              </c:layout>
              <c:showLegendKey val="0"/>
              <c:showVal val="0"/>
              <c:showCatName val="1"/>
              <c:showSerName val="0"/>
              <c:showPercent val="1"/>
              <c:showBubbleSize val="0"/>
            </c:dLbl>
            <c:numFmt formatCode="0.00%" sourceLinked="0"/>
            <c:txPr>
              <a:bodyPr/>
              <a:lstStyle/>
              <a:p>
                <a:pPr>
                  <a:defRPr sz="1400" kern="1100" baseline="0"/>
                </a:pPr>
                <a:endParaRPr lang="en-US"/>
              </a:p>
            </c:txPr>
            <c:showLegendKey val="0"/>
            <c:showVal val="0"/>
            <c:showCatName val="1"/>
            <c:showSerName val="0"/>
            <c:showPercent val="1"/>
            <c:showBubbleSize val="0"/>
            <c:showLeaderLines val="1"/>
          </c:dLbls>
          <c:cat>
            <c:strRef>
              <c:f>Sheet1!$A$2:$A$3</c:f>
              <c:strCache>
                <c:ptCount val="2"/>
                <c:pt idx="0">
                  <c:v>Supersharers*</c:v>
                </c:pt>
                <c:pt idx="1">
                  <c:v>All Others</c:v>
                </c:pt>
              </c:strCache>
            </c:strRef>
          </c:cat>
          <c:val>
            <c:numRef>
              <c:f>Sheet1!$B$2:$B$3</c:f>
              <c:numCache>
                <c:formatCode>General</c:formatCode>
                <c:ptCount val="2"/>
                <c:pt idx="0">
                  <c:v>64.349999999999994</c:v>
                </c:pt>
                <c:pt idx="1">
                  <c:v>35.65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0.69115</cdr:x>
      <cdr:y>0.54375</cdr:y>
    </cdr:from>
    <cdr:to>
      <cdr:x>0.97865</cdr:x>
      <cdr:y>0.54375</cdr:y>
    </cdr:to>
    <cdr:cxnSp macro="">
      <cdr:nvCxnSpPr>
        <cdr:cNvPr id="2" name="Straight Connector 1"/>
        <cdr:cNvCxnSpPr/>
      </cdr:nvCxnSpPr>
      <cdr:spPr>
        <a:xfrm xmlns:a="http://schemas.openxmlformats.org/drawingml/2006/main">
          <a:off x="4213225" y="2209800"/>
          <a:ext cx="17526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0.72031</cdr:x>
      <cdr:y>0.61875</cdr:y>
    </cdr:from>
    <cdr:to>
      <cdr:x>0.98281</cdr:x>
      <cdr:y>0.61875</cdr:y>
    </cdr:to>
    <cdr:cxnSp macro="">
      <cdr:nvCxnSpPr>
        <cdr:cNvPr id="2" name="Straight Connector 1"/>
        <cdr:cNvCxnSpPr/>
      </cdr:nvCxnSpPr>
      <cdr:spPr>
        <a:xfrm xmlns:a="http://schemas.openxmlformats.org/drawingml/2006/main">
          <a:off x="4391025" y="2514600"/>
          <a:ext cx="16002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0.0375</cdr:x>
      <cdr:y>0.85246</cdr:y>
    </cdr:from>
    <cdr:to>
      <cdr:x>0.9625</cdr:x>
      <cdr:y>1</cdr:y>
    </cdr:to>
    <cdr:sp macro="" textlink="">
      <cdr:nvSpPr>
        <cdr:cNvPr id="2" name="TextBox 1"/>
        <cdr:cNvSpPr txBox="1"/>
      </cdr:nvSpPr>
      <cdr:spPr>
        <a:xfrm xmlns:a="http://schemas.openxmlformats.org/drawingml/2006/main">
          <a:off x="228600" y="3962400"/>
          <a:ext cx="5638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Top 10% of answerers (12 individuals) provided 64.35% of the answers </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9B2E1-E129-461A-A5CB-4418B7AE4C65}" type="datetimeFigureOut">
              <a:rPr lang="en-US" smtClean="0"/>
              <a:t>7/9/2012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6C84E-054F-4821-ABEA-7ACBDDCE3905}" type="slidenum">
              <a:rPr lang="en-US" smtClean="0"/>
              <a:t>‹#›</a:t>
            </a:fld>
            <a:endParaRPr lang="en-US"/>
          </a:p>
        </p:txBody>
      </p:sp>
    </p:spTree>
    <p:extLst>
      <p:ext uri="{BB962C8B-B14F-4D97-AF65-F5344CB8AC3E}">
        <p14:creationId xmlns:p14="http://schemas.microsoft.com/office/powerpoint/2010/main" val="7092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a:t>
            </a:r>
            <a:r>
              <a:rPr lang="en-US" sz="1200" kern="1200" baseline="0" dirty="0" smtClean="0">
                <a:solidFill>
                  <a:schemeClr val="tx1"/>
                </a:solidFill>
                <a:effectLst/>
                <a:latin typeface="+mn-lt"/>
                <a:ea typeface="+mn-ea"/>
                <a:cs typeface="+mn-cs"/>
              </a:rPr>
              <a:t> this presentation I will use the term genealogist to denote anyone doing any kind of family history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a:t>
            </a:fld>
            <a:endParaRPr lang="en-US"/>
          </a:p>
        </p:txBody>
      </p:sp>
    </p:spTree>
    <p:extLst>
      <p:ext uri="{BB962C8B-B14F-4D97-AF65-F5344CB8AC3E}">
        <p14:creationId xmlns:p14="http://schemas.microsoft.com/office/powerpoint/2010/main" val="380965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11</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12</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13</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14</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15</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16</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17</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18</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19</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20</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1717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21</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22</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30%  factual genealogical data about specific families</a:t>
            </a:r>
          </a:p>
          <a:p>
            <a:r>
              <a:rPr lang="en-US" sz="1200" kern="1200" dirty="0" smtClean="0">
                <a:solidFill>
                  <a:schemeClr val="tx1"/>
                </a:solidFill>
                <a:effectLst/>
                <a:latin typeface="+mn-lt"/>
                <a:ea typeface="+mn-ea"/>
                <a:cs typeface="+mn-cs"/>
              </a:rPr>
              <a:t>3%  how to do genealogical research (instruct)</a:t>
            </a:r>
          </a:p>
          <a:p>
            <a:r>
              <a:rPr lang="en-US" sz="1200" u="sng" kern="1200" dirty="0" smtClean="0">
                <a:solidFill>
                  <a:schemeClr val="tx1"/>
                </a:solidFill>
                <a:effectLst/>
                <a:latin typeface="+mn-lt"/>
                <a:ea typeface="+mn-ea"/>
                <a:cs typeface="+mn-cs"/>
              </a:rPr>
              <a:t>1.7</a:t>
            </a:r>
            <a:r>
              <a:rPr lang="en-US" sz="1200" kern="1200" dirty="0" smtClean="0">
                <a:solidFill>
                  <a:schemeClr val="tx1"/>
                </a:solidFill>
                <a:effectLst/>
                <a:latin typeface="+mn-lt"/>
                <a:ea typeface="+mn-ea"/>
                <a:cs typeface="+mn-cs"/>
              </a:rPr>
              <a:t>%  requests for unknown living relatives to contact the asker</a:t>
            </a:r>
          </a:p>
          <a:p>
            <a:r>
              <a:rPr lang="en-US" sz="1200" kern="1200" dirty="0" smtClean="0">
                <a:solidFill>
                  <a:schemeClr val="tx1"/>
                </a:solidFill>
                <a:effectLst/>
                <a:latin typeface="+mn-lt"/>
                <a:ea typeface="+mn-ea"/>
                <a:cs typeface="+mn-cs"/>
              </a:rPr>
              <a:t>0.9%  source questions (e.g. what website has  marriage records?)</a:t>
            </a:r>
          </a:p>
          <a:p>
            <a:r>
              <a:rPr lang="en-US" sz="1200" kern="1200" dirty="0" smtClean="0">
                <a:solidFill>
                  <a:schemeClr val="tx1"/>
                </a:solidFill>
                <a:effectLst/>
                <a:latin typeface="+mn-lt"/>
                <a:ea typeface="+mn-ea"/>
                <a:cs typeface="+mn-cs"/>
              </a:rPr>
              <a:t>4.2% unclear questions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32.8%</a:t>
            </a:r>
            <a:r>
              <a:rPr lang="en-US" sz="1200" kern="1200" baseline="0" dirty="0" smtClean="0">
                <a:solidFill>
                  <a:schemeClr val="tx1"/>
                </a:solidFill>
                <a:effectLst/>
                <a:latin typeface="+mn-lt"/>
                <a:ea typeface="+mn-ea"/>
                <a:cs typeface="+mn-cs"/>
              </a:rPr>
              <a:t> gratitude</a:t>
            </a:r>
          </a:p>
          <a:p>
            <a:r>
              <a:rPr lang="en-US" sz="1200" kern="1200" dirty="0" smtClean="0">
                <a:solidFill>
                  <a:schemeClr val="tx1"/>
                </a:solidFill>
                <a:effectLst/>
                <a:latin typeface="+mn-lt"/>
                <a:ea typeface="+mn-ea"/>
                <a:cs typeface="+mn-cs"/>
              </a:rPr>
              <a:t>27.4 % elaboration posts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23</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Factual answers were the most frequently provided type of content (58%), followed by requests for more detail from the asker (probes) (11.2%), instruct answers (11.2%), and source answers (10.7%). Answers that suggested a familial connection (4.4%), offered opinions (3.7%), or provided encouragement (.8%) were far less common.</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24</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77.2%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were looking for factual information about families</a:t>
            </a:r>
          </a:p>
          <a:p>
            <a:r>
              <a:rPr lang="en-US" sz="1200" b="1" kern="1200" dirty="0" smtClean="0">
                <a:solidFill>
                  <a:schemeClr val="tx1"/>
                </a:solidFill>
                <a:effectLst/>
                <a:latin typeface="+mn-lt"/>
                <a:ea typeface="+mn-ea"/>
                <a:cs typeface="+mn-cs"/>
              </a:rPr>
              <a:t>followed by 8.8% who posted unclear questions</a:t>
            </a:r>
          </a:p>
          <a:p>
            <a:r>
              <a:rPr lang="en-US" sz="1200" b="1" kern="1200" dirty="0" smtClean="0">
                <a:solidFill>
                  <a:schemeClr val="tx1"/>
                </a:solidFill>
                <a:effectLst/>
                <a:latin typeface="+mn-lt"/>
                <a:ea typeface="+mn-ea"/>
                <a:cs typeface="+mn-cs"/>
              </a:rPr>
              <a:t>6.8% who posted instruct questions</a:t>
            </a:r>
          </a:p>
          <a:p>
            <a:r>
              <a:rPr lang="en-US" sz="1200" b="1" kern="1200" dirty="0" smtClean="0">
                <a:solidFill>
                  <a:schemeClr val="tx1"/>
                </a:solidFill>
                <a:effectLst/>
                <a:latin typeface="+mn-lt"/>
                <a:ea typeface="+mn-ea"/>
                <a:cs typeface="+mn-cs"/>
              </a:rPr>
              <a:t>4.8% who posted source questions</a:t>
            </a:r>
          </a:p>
          <a:p>
            <a:r>
              <a:rPr lang="en-US" sz="1200" b="1" kern="1200" dirty="0" smtClean="0">
                <a:solidFill>
                  <a:schemeClr val="tx1"/>
                </a:solidFill>
                <a:effectLst/>
                <a:latin typeface="+mn-lt"/>
                <a:ea typeface="+mn-ea"/>
                <a:cs typeface="+mn-cs"/>
              </a:rPr>
              <a:t>2.4% who made family contact requests </a:t>
            </a:r>
          </a:p>
          <a:p>
            <a:r>
              <a:rPr lang="en-US" sz="1200" b="1" kern="1200" dirty="0" smtClean="0">
                <a:solidFill>
                  <a:schemeClr val="tx1"/>
                </a:solidFill>
                <a:effectLst/>
                <a:latin typeface="+mn-lt"/>
                <a:ea typeface="+mn-ea"/>
                <a:cs typeface="+mn-cs"/>
              </a:rPr>
              <a:t>Of the 177 askers, 41.8% posted elaboration responses when answerers asked for more detailed information</a:t>
            </a:r>
          </a:p>
          <a:p>
            <a:r>
              <a:rPr lang="en-US" sz="1200" b="1" kern="1200" dirty="0" smtClean="0">
                <a:solidFill>
                  <a:schemeClr val="tx1"/>
                </a:solidFill>
                <a:effectLst/>
                <a:latin typeface="+mn-lt"/>
                <a:ea typeface="+mn-ea"/>
                <a:cs typeface="+mn-cs"/>
              </a:rPr>
              <a:t>Over forty percent (40.6%) of the askers thanked their answerers.</a:t>
            </a:r>
            <a:endParaRPr lang="en-US" b="1" dirty="0" smtClean="0">
              <a:effectLst/>
            </a:endParaRPr>
          </a:p>
          <a:p>
            <a:r>
              <a:rPr lang="en-US" sz="1200" b="1" kern="1200" dirty="0" smtClean="0">
                <a:solidFill>
                  <a:schemeClr val="tx1"/>
                </a:solidFill>
                <a:effectLst/>
                <a:latin typeface="+mn-lt"/>
                <a:ea typeface="+mn-ea"/>
                <a:cs typeface="+mn-cs"/>
              </a:rPr>
              <a:t> </a:t>
            </a:r>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25</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26</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11717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28</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29</a:t>
            </a:fld>
            <a:endParaRPr lang="en-US"/>
          </a:p>
        </p:txBody>
      </p:sp>
    </p:spTree>
    <p:extLst>
      <p:ext uri="{BB962C8B-B14F-4D97-AF65-F5344CB8AC3E}">
        <p14:creationId xmlns:p14="http://schemas.microsoft.com/office/powerpoint/2010/main" val="2117170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Immediacy of the</a:t>
            </a:r>
            <a:r>
              <a:rPr lang="en-US" baseline="0" dirty="0" smtClean="0"/>
              <a:t> web – expectation that answers can be had easily because they are out there on the web.  Yes, not that difficult to find if you know how to search online databases successfully.  1000’s of records for the same surnames in online databases such as those on Ancestry.com.  Seasoned genealogists know they need more than a name, they need contextual information, in order to locate right data for the right person.  Hence the need for probes and asker elaboration.   In providing data, answers are not providing any detail about the “how-</a:t>
            </a:r>
            <a:r>
              <a:rPr lang="en-US" baseline="0" dirty="0" err="1" smtClean="0"/>
              <a:t>to’s</a:t>
            </a:r>
            <a:r>
              <a:rPr lang="en-US" baseline="0" dirty="0" smtClean="0"/>
              <a:t>” in searching for family data on the web.  However, probes may provide an avenue for learning by informing the asker that it is impossible to find the right information for the right person without having some data about the individual or the larger </a:t>
            </a:r>
            <a:r>
              <a:rPr lang="en-US" baseline="0" smtClean="0"/>
              <a:t>family unit.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30</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To support the large numbers of genealogists who are online, web-based Question and Answers forums have cropped up for those who are seeking and sharing family history information. While the use of genealogy Q&amp;A forums is wide-spread, relatively little is known about the interactions among users of these forums.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3</a:t>
            </a:fld>
            <a:endParaRPr lang="en-US"/>
          </a:p>
        </p:txBody>
      </p:sp>
    </p:spTree>
    <p:extLst>
      <p:ext uri="{BB962C8B-B14F-4D97-AF65-F5344CB8AC3E}">
        <p14:creationId xmlns:p14="http://schemas.microsoft.com/office/powerpoint/2010/main" val="2117170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200525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32</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33</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on </a:t>
            </a:r>
            <a:r>
              <a:rPr lang="en-US" sz="1200" kern="1200" baseline="0" dirty="0" smtClean="0">
                <a:solidFill>
                  <a:schemeClr val="tx1"/>
                </a:solidFill>
                <a:effectLst/>
                <a:latin typeface="+mn-lt"/>
                <a:ea typeface="+mn-ea"/>
                <a:cs typeface="+mn-cs"/>
              </a:rPr>
              <a:t>genealogists’ information behaviors leaves an inchoate picture of their online interactions. </a:t>
            </a:r>
            <a:r>
              <a:rPr lang="en-US" sz="1200" kern="1200" dirty="0" smtClean="0">
                <a:solidFill>
                  <a:schemeClr val="tx1"/>
                </a:solidFill>
                <a:effectLst/>
                <a:latin typeface="+mn-lt"/>
                <a:ea typeface="+mn-ea"/>
                <a:cs typeface="+mn-cs"/>
              </a:rPr>
              <a:t>Fulton contributes the most to our understanding of these interactions. In her qualitative study of genealogists, she found that the web provides a means for genealogists to connect with family and fellow genealogists that went beyond the genealogists’ immediate circles. There</a:t>
            </a:r>
            <a:r>
              <a:rPr lang="en-US" sz="1200" kern="1200" baseline="0" dirty="0" smtClean="0">
                <a:solidFill>
                  <a:schemeClr val="tx1"/>
                </a:solidFill>
                <a:effectLst/>
                <a:latin typeface="+mn-lt"/>
                <a:ea typeface="+mn-ea"/>
                <a:cs typeface="+mn-cs"/>
              </a:rPr>
              <a:t> is much room to learn more about the online world of genealogists.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4</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Yahoo! Answers and </a:t>
            </a:r>
            <a:r>
              <a:rPr lang="en-US" sz="1200" kern="1200" dirty="0" err="1" smtClean="0">
                <a:solidFill>
                  <a:schemeClr val="tx1"/>
                </a:solidFill>
                <a:effectLst/>
                <a:latin typeface="+mn-lt"/>
                <a:ea typeface="+mn-ea"/>
                <a:cs typeface="+mn-cs"/>
              </a:rPr>
              <a:t>Answerbag</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5</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6</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sites. </a:t>
            </a:r>
            <a:r>
              <a:rPr lang="en-US" sz="1200" i="1" kern="1200" dirty="0" smtClean="0">
                <a:solidFill>
                  <a:schemeClr val="tx1"/>
                </a:solidFill>
                <a:effectLst/>
                <a:latin typeface="+mn-lt"/>
                <a:ea typeface="+mn-ea"/>
                <a:cs typeface="+mn-cs"/>
              </a:rPr>
              <a:t>First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dirty="0" smtClean="0"/>
              <a:t>The only way that some of the categories</a:t>
            </a:r>
            <a:r>
              <a:rPr lang="en-US" baseline="0" dirty="0" smtClean="0"/>
              <a:t> emerged was because we  explored the role or the purpose posts played in the exchange between asker and answer.  This goes to unpacking the social interactions that are occurring on Q&amp;A message boards.</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8</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Harper, F.M., Weinberg, J., </a:t>
            </a:r>
            <a:r>
              <a:rPr lang="en-US" sz="1200" kern="1200" dirty="0" err="1" smtClean="0">
                <a:solidFill>
                  <a:schemeClr val="tx1"/>
                </a:solidFill>
                <a:effectLst/>
                <a:latin typeface="+mn-lt"/>
                <a:ea typeface="+mn-ea"/>
                <a:cs typeface="+mn-cs"/>
              </a:rPr>
              <a:t>Logie</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Konstan</a:t>
            </a:r>
            <a:r>
              <a:rPr lang="en-US" sz="1200" kern="1200" dirty="0" smtClean="0">
                <a:solidFill>
                  <a:schemeClr val="tx1"/>
                </a:solidFill>
                <a:effectLst/>
                <a:latin typeface="+mn-lt"/>
                <a:ea typeface="+mn-ea"/>
                <a:cs typeface="+mn-cs"/>
              </a:rPr>
              <a:t>, J.A. 2010.Question types in social Q&amp;&amp;A </a:t>
            </a:r>
            <a:r>
              <a:rPr lang="en-US" sz="1200" kern="1200" dirty="0" err="1" smtClean="0">
                <a:solidFill>
                  <a:schemeClr val="tx1"/>
                </a:solidFill>
                <a:effectLst/>
                <a:latin typeface="+mn-lt"/>
                <a:ea typeface="+mn-ea"/>
                <a:cs typeface="+mn-cs"/>
              </a:rPr>
              <a:t>sites.</a:t>
            </a:r>
            <a:r>
              <a:rPr lang="en-US" sz="1200" i="1" kern="1200" dirty="0" err="1" smtClean="0">
                <a:solidFill>
                  <a:schemeClr val="tx1"/>
                </a:solidFill>
                <a:effectLst/>
                <a:latin typeface="+mn-lt"/>
                <a:ea typeface="+mn-ea"/>
                <a:cs typeface="+mn-cs"/>
              </a:rPr>
              <a:t>First</a:t>
            </a:r>
            <a:r>
              <a:rPr lang="en-US" sz="1200" i="1" kern="1200" dirty="0" smtClean="0">
                <a:solidFill>
                  <a:schemeClr val="tx1"/>
                </a:solidFill>
                <a:effectLst/>
                <a:latin typeface="+mn-lt"/>
                <a:ea typeface="+mn-ea"/>
                <a:cs typeface="+mn-cs"/>
              </a:rPr>
              <a:t> Monday</a:t>
            </a:r>
            <a:r>
              <a:rPr lang="en-US" sz="1200" kern="1200" dirty="0" smtClean="0">
                <a:solidFill>
                  <a:schemeClr val="tx1"/>
                </a:solidFill>
                <a:effectLst/>
                <a:latin typeface="+mn-lt"/>
                <a:ea typeface="+mn-ea"/>
                <a:cs typeface="+mn-cs"/>
              </a:rPr>
              <a:t>, 15, 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SPSS</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9</a:t>
            </a:fld>
            <a:endParaRPr lang="en-US"/>
          </a:p>
        </p:txBody>
      </p:sp>
    </p:spTree>
    <p:extLst>
      <p:ext uri="{BB962C8B-B14F-4D97-AF65-F5344CB8AC3E}">
        <p14:creationId xmlns:p14="http://schemas.microsoft.com/office/powerpoint/2010/main" val="320052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6C84E-054F-4821-ABEA-7ACBDDCE3905}" type="slidenum">
              <a:rPr lang="en-US" smtClean="0"/>
              <a:t>10</a:t>
            </a:fld>
            <a:endParaRPr lang="en-US"/>
          </a:p>
        </p:txBody>
      </p:sp>
    </p:spTree>
    <p:extLst>
      <p:ext uri="{BB962C8B-B14F-4D97-AF65-F5344CB8AC3E}">
        <p14:creationId xmlns:p14="http://schemas.microsoft.com/office/powerpoint/2010/main" val="320052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C211F70-1A7E-4B69-A29C-07D478623915}" type="datetimeFigureOut">
              <a:rPr lang="en-US" smtClean="0"/>
              <a:t>7/9/2012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F12217F-3E5A-4C23-9026-C2B7D10854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1F70-1A7E-4B69-A29C-07D478623915}" type="datetimeFigureOut">
              <a:rPr lang="en-US" smtClean="0"/>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217F-3E5A-4C23-9026-C2B7D10854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1F70-1A7E-4B69-A29C-07D478623915}" type="datetimeFigureOut">
              <a:rPr lang="en-US" smtClean="0"/>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217F-3E5A-4C23-9026-C2B7D10854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11F70-1A7E-4B69-A29C-07D478623915}" type="datetimeFigureOut">
              <a:rPr lang="en-US" smtClean="0"/>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217F-3E5A-4C23-9026-C2B7D10854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11F70-1A7E-4B69-A29C-07D478623915}" type="datetimeFigureOut">
              <a:rPr lang="en-US" smtClean="0"/>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217F-3E5A-4C23-9026-C2B7D10854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211F70-1A7E-4B69-A29C-07D478623915}" type="datetimeFigureOut">
              <a:rPr lang="en-US" smtClean="0"/>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217F-3E5A-4C23-9026-C2B7D108543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C211F70-1A7E-4B69-A29C-07D478623915}" type="datetimeFigureOut">
              <a:rPr lang="en-US" smtClean="0"/>
              <a:t>7/9/2012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2217F-3E5A-4C23-9026-C2B7D108543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11F70-1A7E-4B69-A29C-07D478623915}" type="datetimeFigureOut">
              <a:rPr lang="en-US" smtClean="0"/>
              <a:t>7/9/2012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2217F-3E5A-4C23-9026-C2B7D10854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11F70-1A7E-4B69-A29C-07D478623915}" type="datetimeFigureOut">
              <a:rPr lang="en-US" smtClean="0"/>
              <a:t>7/9/2012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2217F-3E5A-4C23-9026-C2B7D10854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C211F70-1A7E-4B69-A29C-07D478623915}" type="datetimeFigureOut">
              <a:rPr lang="en-US" smtClean="0"/>
              <a:t>7/9/2012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F12217F-3E5A-4C23-9026-C2B7D10854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C211F70-1A7E-4B69-A29C-07D478623915}" type="datetimeFigureOut">
              <a:rPr lang="en-US" smtClean="0"/>
              <a:t>7/9/2012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F12217F-3E5A-4C23-9026-C2B7D10854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C211F70-1A7E-4B69-A29C-07D478623915}" type="datetimeFigureOut">
              <a:rPr lang="en-US" smtClean="0"/>
              <a:t>7/9/2012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F12217F-3E5A-4C23-9026-C2B7D10854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ellisisland.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0"/>
            <a:ext cx="7117180" cy="2362201"/>
          </a:xfrm>
        </p:spPr>
        <p:txBody>
          <a:bodyPr>
            <a:normAutofit fontScale="90000"/>
          </a:bodyPr>
          <a:lstStyle/>
          <a:p>
            <a:pPr algn="ctr"/>
            <a:r>
              <a:rPr lang="en-US" sz="4000" b="1" dirty="0" smtClean="0"/>
              <a:t>Tell Me About </a:t>
            </a:r>
            <a:r>
              <a:rPr lang="en-US" sz="4000" b="1" dirty="0"/>
              <a:t>My </a:t>
            </a:r>
            <a:r>
              <a:rPr lang="en-US" sz="4000" b="1" dirty="0" smtClean="0"/>
              <a:t>Ancestors:</a:t>
            </a:r>
            <a:br>
              <a:rPr lang="en-US" sz="4000" b="1" dirty="0" smtClean="0"/>
            </a:br>
            <a:r>
              <a:rPr lang="en-US" sz="4000" b="1" dirty="0" smtClean="0"/>
              <a:t>A </a:t>
            </a:r>
            <a:r>
              <a:rPr lang="en-US" sz="4000" b="1" dirty="0"/>
              <a:t>Study of </a:t>
            </a:r>
            <a:r>
              <a:rPr lang="en-US" sz="4000" b="1" dirty="0" smtClean="0"/>
              <a:t>Collaborative Information Production on Ancestry.com</a:t>
            </a:r>
            <a:endParaRPr lang="en-US" sz="4000" b="1" dirty="0"/>
          </a:p>
        </p:txBody>
      </p:sp>
      <p:sp>
        <p:nvSpPr>
          <p:cNvPr id="3" name="Subtitle 2"/>
          <p:cNvSpPr>
            <a:spLocks noGrp="1"/>
          </p:cNvSpPr>
          <p:nvPr>
            <p:ph type="subTitle" idx="1"/>
          </p:nvPr>
        </p:nvSpPr>
        <p:spPr>
          <a:xfrm>
            <a:off x="1009442" y="3733800"/>
            <a:ext cx="7117180" cy="2286000"/>
          </a:xfrm>
        </p:spPr>
        <p:txBody>
          <a:bodyPr>
            <a:noAutofit/>
          </a:bodyPr>
          <a:lstStyle/>
          <a:p>
            <a:pPr algn="ctr"/>
            <a:r>
              <a:rPr lang="en-US" b="1" dirty="0" smtClean="0">
                <a:solidFill>
                  <a:schemeClr val="tx1"/>
                </a:solidFill>
              </a:rPr>
              <a:t>Heather </a:t>
            </a:r>
            <a:r>
              <a:rPr lang="en-US" b="1" dirty="0" err="1" smtClean="0">
                <a:solidFill>
                  <a:schemeClr val="tx1"/>
                </a:solidFill>
              </a:rPr>
              <a:t>Willever</a:t>
            </a:r>
            <a:r>
              <a:rPr lang="en-US" b="1" dirty="0" smtClean="0">
                <a:solidFill>
                  <a:schemeClr val="tx1"/>
                </a:solidFill>
              </a:rPr>
              <a:t>-Farr</a:t>
            </a:r>
          </a:p>
          <a:p>
            <a:pPr algn="ctr"/>
            <a:r>
              <a:rPr lang="en-US" b="1" dirty="0" smtClean="0">
                <a:solidFill>
                  <a:schemeClr val="tx1"/>
                </a:solidFill>
              </a:rPr>
              <a:t>College of Information Science and Technology</a:t>
            </a:r>
          </a:p>
          <a:p>
            <a:pPr algn="ctr"/>
            <a:r>
              <a:rPr lang="en-US" b="1" dirty="0" smtClean="0">
                <a:solidFill>
                  <a:schemeClr val="tx1"/>
                </a:solidFill>
              </a:rPr>
              <a:t>Drexel University</a:t>
            </a:r>
            <a:endParaRPr lang="en-US" b="1" dirty="0">
              <a:solidFill>
                <a:schemeClr val="tx1"/>
              </a:solidFill>
            </a:endParaRPr>
          </a:p>
        </p:txBody>
      </p:sp>
      <p:pic>
        <p:nvPicPr>
          <p:cNvPr id="5" name="Picture 11" descr="Vertical_with I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4876800"/>
            <a:ext cx="965200" cy="736600"/>
          </a:xfrm>
          <a:prstGeom prst="rect">
            <a:avLst/>
          </a:prstGeom>
          <a:noFill/>
          <a:ln w="9525">
            <a:noFill/>
            <a:miter lim="800000"/>
            <a:headEnd/>
            <a:tailEnd/>
          </a:ln>
        </p:spPr>
      </p:pic>
    </p:spTree>
    <p:extLst>
      <p:ext uri="{BB962C8B-B14F-4D97-AF65-F5344CB8AC3E}">
        <p14:creationId xmlns:p14="http://schemas.microsoft.com/office/powerpoint/2010/main" val="1141659283"/>
      </p:ext>
    </p:extLst>
  </p:cSld>
  <p:clrMapOvr>
    <a:masterClrMapping/>
  </p:clrMapOvr>
  <mc:AlternateContent xmlns:mc="http://schemas.openxmlformats.org/markup-compatibility/2006" xmlns:p14="http://schemas.microsoft.com/office/powerpoint/2010/main">
    <mc:Choice Requires="p14">
      <p:transition spd="slow" p14:dur="2000" advTm="33428"/>
    </mc:Choice>
    <mc:Fallback xmlns="">
      <p:transition spd="slow" advTm="334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p:txBody>
          <a:bodyPr>
            <a:normAutofit fontScale="32500" lnSpcReduction="20000"/>
          </a:bodyPr>
          <a:lstStyle/>
          <a:p>
            <a:pPr marL="0" indent="0">
              <a:buNone/>
            </a:pPr>
            <a:endParaRPr lang="en-US" sz="8000" b="1" dirty="0" smtClean="0"/>
          </a:p>
          <a:p>
            <a:pPr marL="0" indent="0">
              <a:buNone/>
            </a:pPr>
            <a:endParaRPr lang="en-US" sz="8000" b="1" dirty="0" smtClean="0"/>
          </a:p>
          <a:p>
            <a:pPr marL="0" indent="0">
              <a:buNone/>
            </a:pPr>
            <a:r>
              <a:rPr lang="en-US" sz="8000" b="1" dirty="0" smtClean="0"/>
              <a:t>“Can </a:t>
            </a:r>
            <a:r>
              <a:rPr lang="en-US" sz="8000" b="1" dirty="0"/>
              <a:t>anybody give me any information about the above who I believe may have moved to the United States…I don't have Ancestry Worldwide so can't search the records for the US</a:t>
            </a:r>
            <a:r>
              <a:rPr lang="en-US" sz="8000" b="1" dirty="0" smtClean="0"/>
              <a:t>.”</a:t>
            </a:r>
            <a:endParaRPr lang="en-US" sz="8000" b="1" dirty="0">
              <a:latin typeface="Times New Roman"/>
            </a:endParaRPr>
          </a:p>
          <a:p>
            <a:pPr marL="0" indent="0">
              <a:buNone/>
            </a:pPr>
            <a:endParaRPr lang="en-US" sz="8000" b="1" dirty="0"/>
          </a:p>
        </p:txBody>
      </p:sp>
      <p:sp>
        <p:nvSpPr>
          <p:cNvPr id="5" name="Text Placeholder 4"/>
          <p:cNvSpPr>
            <a:spLocks noGrp="1"/>
          </p:cNvSpPr>
          <p:nvPr>
            <p:ph type="body" sz="half" idx="2"/>
          </p:nvPr>
        </p:nvSpPr>
        <p:spPr>
          <a:xfrm rot="-60000">
            <a:off x="1130471" y="1600725"/>
            <a:ext cx="3048891" cy="4123577"/>
          </a:xfrm>
        </p:spPr>
        <p:txBody>
          <a:bodyPr>
            <a:noAutofit/>
          </a:bodyPr>
          <a:lstStyle/>
          <a:p>
            <a:endParaRPr lang="en-US" sz="2800" b="1" dirty="0" smtClean="0">
              <a:solidFill>
                <a:schemeClr val="bg2">
                  <a:lumMod val="50000"/>
                </a:schemeClr>
              </a:solidFill>
            </a:endParaRPr>
          </a:p>
          <a:p>
            <a:r>
              <a:rPr lang="en-US" sz="2800" b="1" dirty="0" smtClean="0">
                <a:solidFill>
                  <a:schemeClr val="bg2">
                    <a:lumMod val="50000"/>
                  </a:schemeClr>
                </a:solidFill>
              </a:rPr>
              <a:t>Factual </a:t>
            </a:r>
            <a:r>
              <a:rPr lang="en-US" sz="2800" b="1" dirty="0">
                <a:solidFill>
                  <a:schemeClr val="bg2">
                    <a:lumMod val="50000"/>
                  </a:schemeClr>
                </a:solidFill>
              </a:rPr>
              <a:t>Question</a:t>
            </a:r>
            <a:endParaRPr lang="en-US" sz="2800" b="1" dirty="0">
              <a:solidFill>
                <a:schemeClr val="bg2">
                  <a:lumMod val="50000"/>
                </a:schemeClr>
              </a:solidFill>
              <a:latin typeface="Times New Roman"/>
            </a:endParaRPr>
          </a:p>
          <a:p>
            <a:r>
              <a:rPr lang="en-US" sz="2800" dirty="0"/>
              <a:t>Request for genealogical factual data from sources, such as census, birth, death, or marriage records</a:t>
            </a:r>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90737"/>
      </p:ext>
    </p:extLst>
  </p:cSld>
  <p:clrMapOvr>
    <a:masterClrMapping/>
  </p:clrMapOvr>
  <mc:AlternateContent xmlns:mc="http://schemas.openxmlformats.org/markup-compatibility/2006" xmlns:p14="http://schemas.microsoft.com/office/powerpoint/2010/main">
    <mc:Choice Requires="p14">
      <p:transition spd="slow" p14:dur="2000" advTm="19724"/>
    </mc:Choice>
    <mc:Fallback xmlns="">
      <p:transition spd="slow" advTm="1972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a:xfrm rot="60000">
            <a:off x="4601566" y="1151220"/>
            <a:ext cx="3552284" cy="4625489"/>
          </a:xfrm>
        </p:spPr>
        <p:txBody>
          <a:bodyPr>
            <a:normAutofit fontScale="70000" lnSpcReduction="20000"/>
          </a:bodyPr>
          <a:lstStyle/>
          <a:p>
            <a:pPr marL="0" indent="0">
              <a:buNone/>
            </a:pPr>
            <a:endParaRPr lang="en-US" sz="8000" dirty="0" smtClean="0"/>
          </a:p>
          <a:p>
            <a:pPr marL="0" indent="0">
              <a:buNone/>
            </a:pPr>
            <a:r>
              <a:rPr lang="en-US" sz="4000" b="1" dirty="0" smtClean="0"/>
              <a:t>“</a:t>
            </a:r>
            <a:r>
              <a:rPr lang="en-US" sz="4000" b="1" dirty="0"/>
              <a:t>Many thanks for the link to the US National Archives. It is a maze of info, and I am not sure how to use</a:t>
            </a:r>
            <a:r>
              <a:rPr lang="en-US" sz="4000" b="1" dirty="0" smtClean="0"/>
              <a:t>?”</a:t>
            </a:r>
            <a:endParaRPr lang="en-US" sz="4000" b="1" dirty="0"/>
          </a:p>
          <a:p>
            <a:pPr marL="0" indent="0">
              <a:buNone/>
            </a:pPr>
            <a:endParaRPr lang="en-US" sz="4000" b="1" dirty="0" smtClean="0"/>
          </a:p>
          <a:p>
            <a:pPr marL="0" indent="0">
              <a:buNone/>
            </a:pPr>
            <a:r>
              <a:rPr lang="en-US" sz="4000" b="1" dirty="0" smtClean="0"/>
              <a:t>“So </a:t>
            </a:r>
            <a:r>
              <a:rPr lang="en-US" sz="4000" b="1" dirty="0"/>
              <a:t>how do I go about </a:t>
            </a:r>
            <a:r>
              <a:rPr lang="en-US" sz="4000" b="1" dirty="0" smtClean="0"/>
              <a:t>reconstructing </a:t>
            </a:r>
            <a:r>
              <a:rPr lang="en-US" sz="4000" b="1" dirty="0"/>
              <a:t>his visit to the </a:t>
            </a:r>
            <a:r>
              <a:rPr lang="en-US" sz="4000" b="1" dirty="0" smtClean="0"/>
              <a:t>US?”</a:t>
            </a:r>
            <a:endParaRPr lang="en-US" sz="4000" b="1" dirty="0">
              <a:latin typeface="Times New Roman"/>
            </a:endParaRPr>
          </a:p>
          <a:p>
            <a:pPr marL="0" indent="0">
              <a:buNone/>
            </a:pPr>
            <a:endParaRPr lang="en-US" sz="80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r>
              <a:rPr lang="en-US" sz="2800" b="1" dirty="0" smtClean="0">
                <a:solidFill>
                  <a:schemeClr val="bg2">
                    <a:lumMod val="50000"/>
                  </a:schemeClr>
                </a:solidFill>
              </a:rPr>
              <a:t>Instruct Question</a:t>
            </a:r>
            <a:endParaRPr lang="en-US" sz="2800" b="1" dirty="0">
              <a:solidFill>
                <a:schemeClr val="bg2">
                  <a:lumMod val="50000"/>
                </a:schemeClr>
              </a:solidFill>
              <a:latin typeface="Times New Roman"/>
            </a:endParaRPr>
          </a:p>
          <a:p>
            <a:pPr>
              <a:spcAft>
                <a:spcPts val="600"/>
              </a:spcAft>
            </a:pPr>
            <a:r>
              <a:rPr lang="en-US" sz="2400" dirty="0"/>
              <a:t>Asking for instruction on how to conduct some aspect of genealogical research, such as </a:t>
            </a:r>
            <a:r>
              <a:rPr lang="en-US" sz="2400" dirty="0" smtClean="0"/>
              <a:t>how </a:t>
            </a:r>
            <a:r>
              <a:rPr lang="en-US" sz="2400" dirty="0"/>
              <a:t>to conduct successful searches in online databases.  </a:t>
            </a:r>
            <a:endParaRPr lang="en-US" sz="2400" dirty="0">
              <a:latin typeface="Times New Roman"/>
            </a:endParaRPr>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327628"/>
      </p:ext>
    </p:extLst>
  </p:cSld>
  <p:clrMapOvr>
    <a:masterClrMapping/>
  </p:clrMapOvr>
  <mc:AlternateContent xmlns:mc="http://schemas.openxmlformats.org/markup-compatibility/2006" xmlns:p14="http://schemas.microsoft.com/office/powerpoint/2010/main">
    <mc:Choice Requires="p14">
      <p:transition spd="slow" p14:dur="2000" advTm="11165"/>
    </mc:Choice>
    <mc:Fallback xmlns="">
      <p:transition spd="slow" advTm="1116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a:xfrm rot="60000">
            <a:off x="4601566" y="1151220"/>
            <a:ext cx="3552284" cy="4625489"/>
          </a:xfrm>
        </p:spPr>
        <p:txBody>
          <a:bodyPr>
            <a:normAutofit/>
          </a:bodyPr>
          <a:lstStyle/>
          <a:p>
            <a:pPr marL="0" indent="0">
              <a:buNone/>
            </a:pPr>
            <a:endParaRPr lang="en-US" sz="8000" dirty="0" smtClean="0"/>
          </a:p>
          <a:p>
            <a:pPr marL="0" indent="0">
              <a:buNone/>
            </a:pPr>
            <a:r>
              <a:rPr lang="en-US" sz="3200" dirty="0" smtClean="0"/>
              <a:t>“</a:t>
            </a:r>
            <a:r>
              <a:rPr lang="en-US" sz="3200" dirty="0"/>
              <a:t>Where can I get naturalization records</a:t>
            </a:r>
            <a:r>
              <a:rPr lang="en-US" sz="3200" dirty="0" smtClean="0"/>
              <a:t>?”</a:t>
            </a:r>
            <a:endParaRPr lang="en-US" sz="3200" dirty="0">
              <a:latin typeface="Times New Roman"/>
            </a:endParaRPr>
          </a:p>
          <a:p>
            <a:pPr marL="0" indent="0">
              <a:buNone/>
            </a:pPr>
            <a:endParaRPr lang="en-US" sz="80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endParaRPr lang="en-US" sz="2800" b="1" dirty="0" smtClean="0">
              <a:solidFill>
                <a:schemeClr val="bg2">
                  <a:lumMod val="50000"/>
                </a:schemeClr>
              </a:solidFill>
            </a:endParaRPr>
          </a:p>
          <a:p>
            <a:r>
              <a:rPr lang="en-US" sz="3200" b="1" dirty="0" smtClean="0">
                <a:solidFill>
                  <a:schemeClr val="bg2">
                    <a:lumMod val="50000"/>
                  </a:schemeClr>
                </a:solidFill>
              </a:rPr>
              <a:t>Source Question</a:t>
            </a:r>
            <a:endParaRPr lang="en-US" sz="3200" b="1" dirty="0">
              <a:solidFill>
                <a:schemeClr val="bg2">
                  <a:lumMod val="50000"/>
                </a:schemeClr>
              </a:solidFill>
              <a:latin typeface="Times New Roman"/>
            </a:endParaRPr>
          </a:p>
          <a:p>
            <a:pPr>
              <a:spcAft>
                <a:spcPts val="600"/>
              </a:spcAft>
            </a:pPr>
            <a:r>
              <a:rPr lang="en-US" sz="3200" dirty="0" smtClean="0"/>
              <a:t>Asking </a:t>
            </a:r>
            <a:r>
              <a:rPr lang="en-US" sz="3200" dirty="0"/>
              <a:t>where specific information is located</a:t>
            </a:r>
            <a:r>
              <a:rPr lang="en-US" sz="2400" dirty="0" smtClean="0"/>
              <a:t>.  </a:t>
            </a:r>
            <a:endParaRPr lang="en-US" sz="2400" dirty="0">
              <a:latin typeface="Times New Roman"/>
            </a:endParaRPr>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29054"/>
      </p:ext>
    </p:extLst>
  </p:cSld>
  <p:clrMapOvr>
    <a:masterClrMapping/>
  </p:clrMapOvr>
  <mc:AlternateContent xmlns:mc="http://schemas.openxmlformats.org/markup-compatibility/2006" xmlns:p14="http://schemas.microsoft.com/office/powerpoint/2010/main">
    <mc:Choice Requires="p14">
      <p:transition spd="slow" p14:dur="2000" advTm="13048"/>
    </mc:Choice>
    <mc:Fallback xmlns="">
      <p:transition spd="slow" advTm="1304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a:xfrm rot="60000">
            <a:off x="4640668" y="1173646"/>
            <a:ext cx="3552284" cy="4625489"/>
          </a:xfrm>
        </p:spPr>
        <p:txBody>
          <a:bodyPr>
            <a:normAutofit/>
          </a:bodyPr>
          <a:lstStyle/>
          <a:p>
            <a:pPr marL="0" indent="0">
              <a:buNone/>
            </a:pPr>
            <a:endParaRPr lang="en-US" sz="8000" dirty="0" smtClean="0"/>
          </a:p>
          <a:p>
            <a:pPr marL="0" indent="0">
              <a:buNone/>
            </a:pPr>
            <a:r>
              <a:rPr lang="en-US" sz="3200" b="1" dirty="0" smtClean="0"/>
              <a:t>“</a:t>
            </a:r>
            <a:r>
              <a:rPr lang="en-US" sz="3200" b="1" dirty="0"/>
              <a:t>If you are descendants of de van </a:t>
            </a:r>
            <a:r>
              <a:rPr lang="en-US" sz="3200" b="1" dirty="0" err="1"/>
              <a:t>Brederode</a:t>
            </a:r>
            <a:r>
              <a:rPr lang="en-US" sz="3200" b="1" dirty="0"/>
              <a:t> I want to ask you if you want to contact me</a:t>
            </a:r>
            <a:r>
              <a:rPr lang="en-US" sz="3200" b="1" dirty="0" smtClean="0"/>
              <a:t>?”</a:t>
            </a:r>
            <a:endParaRPr lang="en-US" sz="3200" b="1" dirty="0">
              <a:latin typeface="Times New Roman"/>
            </a:endParaRPr>
          </a:p>
          <a:p>
            <a:pPr marL="0" indent="0">
              <a:buNone/>
            </a:pPr>
            <a:endParaRPr lang="en-US" sz="80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endParaRPr lang="en-US" sz="2800" b="1" dirty="0" smtClean="0">
              <a:solidFill>
                <a:schemeClr val="bg2">
                  <a:lumMod val="50000"/>
                </a:schemeClr>
              </a:solidFill>
            </a:endParaRPr>
          </a:p>
          <a:p>
            <a:r>
              <a:rPr lang="en-US" sz="3200" b="1" dirty="0" smtClean="0">
                <a:solidFill>
                  <a:schemeClr val="bg2">
                    <a:lumMod val="50000"/>
                  </a:schemeClr>
                </a:solidFill>
              </a:rPr>
              <a:t>Request for Family Contact</a:t>
            </a:r>
            <a:endParaRPr lang="en-US" sz="3200" b="1" dirty="0">
              <a:solidFill>
                <a:schemeClr val="bg2">
                  <a:lumMod val="50000"/>
                </a:schemeClr>
              </a:solidFill>
              <a:latin typeface="Times New Roman"/>
            </a:endParaRPr>
          </a:p>
          <a:p>
            <a:pPr>
              <a:spcAft>
                <a:spcPts val="600"/>
              </a:spcAft>
            </a:pPr>
            <a:r>
              <a:rPr lang="en-US" sz="3200" dirty="0"/>
              <a:t>Requesting living relatives to contact them</a:t>
            </a:r>
            <a:r>
              <a:rPr lang="en-US" sz="3200" dirty="0" smtClean="0"/>
              <a:t>.</a:t>
            </a:r>
            <a:r>
              <a:rPr lang="en-US" sz="2400" dirty="0" smtClean="0"/>
              <a:t>  </a:t>
            </a:r>
            <a:endParaRPr lang="en-US" sz="2400" dirty="0">
              <a:latin typeface="Times New Roman"/>
            </a:endParaRPr>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52179"/>
      </p:ext>
    </p:extLst>
  </p:cSld>
  <p:clrMapOvr>
    <a:masterClrMapping/>
  </p:clrMapOvr>
  <mc:AlternateContent xmlns:mc="http://schemas.openxmlformats.org/markup-compatibility/2006" xmlns:p14="http://schemas.microsoft.com/office/powerpoint/2010/main">
    <mc:Choice Requires="p14">
      <p:transition spd="slow" p14:dur="2000" advTm="11143"/>
    </mc:Choice>
    <mc:Fallback xmlns="">
      <p:transition spd="slow" advTm="1114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a:xfrm rot="60000">
            <a:off x="4713424" y="1326046"/>
            <a:ext cx="3552284" cy="4625489"/>
          </a:xfrm>
        </p:spPr>
        <p:txBody>
          <a:bodyPr>
            <a:normAutofit fontScale="92500"/>
          </a:bodyPr>
          <a:lstStyle/>
          <a:p>
            <a:pPr marL="0" indent="0">
              <a:buNone/>
            </a:pPr>
            <a:endParaRPr lang="en-US" sz="8000" dirty="0" smtClean="0"/>
          </a:p>
          <a:p>
            <a:pPr marL="0" indent="0">
              <a:buNone/>
            </a:pPr>
            <a:endParaRPr lang="en-US" sz="3200" b="1" dirty="0" smtClean="0"/>
          </a:p>
          <a:p>
            <a:pPr marL="0" indent="0">
              <a:buNone/>
            </a:pPr>
            <a:r>
              <a:rPr lang="en-US" sz="3200" b="1" dirty="0" smtClean="0"/>
              <a:t>“Hi</a:t>
            </a:r>
            <a:r>
              <a:rPr lang="en-US" sz="3200" b="1" dirty="0"/>
              <a:t>, I am researching my great-grandmother Annie, who was born 1870 in Yorkshire, England</a:t>
            </a:r>
            <a:r>
              <a:rPr lang="en-US" sz="3200" b="1" dirty="0" smtClean="0"/>
              <a:t>.” </a:t>
            </a:r>
            <a:endParaRPr lang="en-US" sz="3200" b="1" dirty="0">
              <a:latin typeface="Times New Roman"/>
            </a:endParaRPr>
          </a:p>
          <a:p>
            <a:pPr marL="0" indent="0">
              <a:buNone/>
            </a:pPr>
            <a:endParaRPr lang="en-US" sz="8000" b="1" dirty="0"/>
          </a:p>
        </p:txBody>
      </p:sp>
      <p:sp>
        <p:nvSpPr>
          <p:cNvPr id="5" name="Text Placeholder 4"/>
          <p:cNvSpPr>
            <a:spLocks noGrp="1"/>
          </p:cNvSpPr>
          <p:nvPr>
            <p:ph type="body" sz="half" idx="2"/>
          </p:nvPr>
        </p:nvSpPr>
        <p:spPr>
          <a:xfrm rot="-60000">
            <a:off x="1032276" y="1169239"/>
            <a:ext cx="3048891" cy="4802529"/>
          </a:xfrm>
        </p:spPr>
        <p:txBody>
          <a:bodyPr>
            <a:noAutofit/>
          </a:bodyPr>
          <a:lstStyle/>
          <a:p>
            <a:endParaRPr lang="en-US" sz="2800" b="1" dirty="0" smtClean="0">
              <a:solidFill>
                <a:schemeClr val="bg2">
                  <a:lumMod val="50000"/>
                </a:schemeClr>
              </a:solidFill>
            </a:endParaRPr>
          </a:p>
          <a:p>
            <a:r>
              <a:rPr lang="en-US" sz="3200" b="1" dirty="0" smtClean="0">
                <a:solidFill>
                  <a:schemeClr val="bg2">
                    <a:lumMod val="50000"/>
                  </a:schemeClr>
                </a:solidFill>
              </a:rPr>
              <a:t>Unclear Question</a:t>
            </a:r>
            <a:endParaRPr lang="en-US" sz="3200" b="1" dirty="0">
              <a:solidFill>
                <a:schemeClr val="bg2">
                  <a:lumMod val="50000"/>
                </a:schemeClr>
              </a:solidFill>
              <a:latin typeface="Times New Roman"/>
            </a:endParaRPr>
          </a:p>
          <a:p>
            <a:pPr>
              <a:spcAft>
                <a:spcPts val="600"/>
              </a:spcAft>
            </a:pPr>
            <a:r>
              <a:rPr lang="en-US" sz="3200" b="1" dirty="0"/>
              <a:t>Purpose of the question is unclear. Often data given without clear request</a:t>
            </a:r>
            <a:r>
              <a:rPr lang="en-US" sz="3200" b="1" dirty="0" smtClean="0"/>
              <a:t>.</a:t>
            </a:r>
            <a:r>
              <a:rPr lang="en-US" sz="2400" b="1" dirty="0" smtClean="0"/>
              <a:t>  </a:t>
            </a:r>
            <a:endParaRPr lang="en-US" sz="2400" b="1" dirty="0">
              <a:latin typeface="Times New Roman"/>
            </a:endParaRPr>
          </a:p>
        </p:txBody>
      </p:sp>
      <p:cxnSp>
        <p:nvCxnSpPr>
          <p:cNvPr id="4" name="Straight Connector 3"/>
          <p:cNvCxnSpPr/>
          <p:nvPr/>
        </p:nvCxnSpPr>
        <p:spPr>
          <a:xfrm>
            <a:off x="714375" y="1447800"/>
            <a:ext cx="7591425"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997279"/>
      </p:ext>
    </p:extLst>
  </p:cSld>
  <p:clrMapOvr>
    <a:masterClrMapping/>
  </p:clrMapOvr>
  <mc:AlternateContent xmlns:mc="http://schemas.openxmlformats.org/markup-compatibility/2006" xmlns:p14="http://schemas.microsoft.com/office/powerpoint/2010/main">
    <mc:Choice Requires="p14">
      <p:transition spd="slow" p14:dur="2000" advTm="6320"/>
    </mc:Choice>
    <mc:Fallback xmlns="">
      <p:transition spd="slow" advTm="632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a:xfrm rot="60000">
            <a:off x="4640668" y="1173646"/>
            <a:ext cx="3552284" cy="4625489"/>
          </a:xfrm>
        </p:spPr>
        <p:txBody>
          <a:bodyPr>
            <a:normAutofit/>
          </a:bodyPr>
          <a:lstStyle/>
          <a:p>
            <a:pPr marL="0" indent="0" algn="ctr">
              <a:buNone/>
            </a:pPr>
            <a:r>
              <a:rPr lang="en-US" sz="3200" b="1" dirty="0" smtClean="0"/>
              <a:t>“Thanks so much!!”</a:t>
            </a:r>
            <a:endParaRPr lang="en-US" sz="32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endParaRPr lang="en-US" sz="2800" b="1" dirty="0" smtClean="0">
              <a:solidFill>
                <a:schemeClr val="bg2">
                  <a:lumMod val="50000"/>
                </a:schemeClr>
              </a:solidFill>
            </a:endParaRPr>
          </a:p>
          <a:p>
            <a:r>
              <a:rPr lang="en-US" sz="3200" b="1" dirty="0" smtClean="0">
                <a:solidFill>
                  <a:schemeClr val="bg2">
                    <a:lumMod val="50000"/>
                  </a:schemeClr>
                </a:solidFill>
              </a:rPr>
              <a:t>Gratitude</a:t>
            </a:r>
            <a:endParaRPr lang="en-US" sz="3200" b="1" dirty="0" smtClean="0">
              <a:solidFill>
                <a:schemeClr val="bg2">
                  <a:lumMod val="50000"/>
                </a:schemeClr>
              </a:solidFill>
              <a:latin typeface="Times New Roman"/>
            </a:endParaRPr>
          </a:p>
          <a:p>
            <a:pPr>
              <a:spcAft>
                <a:spcPts val="600"/>
              </a:spcAft>
            </a:pPr>
            <a:r>
              <a:rPr lang="en-US" sz="3200" b="1" dirty="0"/>
              <a:t>Asker thanking answerers for their help and the information provided.</a:t>
            </a:r>
            <a:r>
              <a:rPr lang="en-US" sz="3200" b="1" dirty="0" smtClean="0"/>
              <a:t>  </a:t>
            </a:r>
            <a:endParaRPr lang="en-US" sz="3200" b="1" dirty="0">
              <a:latin typeface="Times New Roman"/>
            </a:endParaRPr>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239059"/>
      </p:ext>
    </p:extLst>
  </p:cSld>
  <p:clrMapOvr>
    <a:masterClrMapping/>
  </p:clrMapOvr>
  <mc:AlternateContent xmlns:mc="http://schemas.openxmlformats.org/markup-compatibility/2006" xmlns:p14="http://schemas.microsoft.com/office/powerpoint/2010/main">
    <mc:Choice Requires="p14">
      <p:transition spd="slow" p14:dur="2000" advTm="3529"/>
    </mc:Choice>
    <mc:Fallback xmlns="">
      <p:transition spd="slow" advTm="352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5856" y="1093517"/>
            <a:ext cx="3064827" cy="354060"/>
          </a:xfrm>
        </p:spPr>
        <p:txBody>
          <a:bodyPr>
            <a:normAutofit fontScale="90000"/>
          </a:bodyPr>
          <a:lstStyle/>
          <a:p>
            <a:r>
              <a:rPr lang="en-US" sz="4000" b="1" dirty="0" smtClean="0"/>
              <a:t>Asker Posts</a:t>
            </a:r>
            <a:endParaRPr lang="en-US" sz="4000" b="1" dirty="0"/>
          </a:p>
        </p:txBody>
      </p:sp>
      <p:sp>
        <p:nvSpPr>
          <p:cNvPr id="3" name="Content Placeholder 2"/>
          <p:cNvSpPr>
            <a:spLocks noGrp="1"/>
          </p:cNvSpPr>
          <p:nvPr>
            <p:ph idx="1"/>
          </p:nvPr>
        </p:nvSpPr>
        <p:spPr>
          <a:xfrm rot="60000">
            <a:off x="4640668" y="1173646"/>
            <a:ext cx="3552284" cy="4625489"/>
          </a:xfrm>
        </p:spPr>
        <p:txBody>
          <a:bodyPr>
            <a:normAutofit/>
          </a:bodyPr>
          <a:lstStyle/>
          <a:p>
            <a:pPr marL="0" indent="0" algn="ctr">
              <a:buNone/>
            </a:pPr>
            <a:endParaRPr lang="en-US" sz="4000" dirty="0" smtClean="0"/>
          </a:p>
          <a:p>
            <a:pPr marL="0" indent="0" algn="ctr">
              <a:buNone/>
            </a:pPr>
            <a:r>
              <a:rPr lang="en-US" sz="3200" b="1" dirty="0" smtClean="0"/>
              <a:t>“My </a:t>
            </a:r>
            <a:r>
              <a:rPr lang="en-US" sz="3200" b="1" dirty="0"/>
              <a:t>Johnson came from Sweden and was born 1855</a:t>
            </a:r>
            <a:r>
              <a:rPr lang="en-US" sz="3200" b="1" dirty="0" smtClean="0"/>
              <a:t>.”</a:t>
            </a:r>
            <a:endParaRPr lang="en-US" sz="32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endParaRPr lang="en-US" sz="2400" b="1" dirty="0" smtClean="0">
              <a:solidFill>
                <a:schemeClr val="bg2">
                  <a:lumMod val="50000"/>
                </a:schemeClr>
              </a:solidFill>
            </a:endParaRPr>
          </a:p>
          <a:p>
            <a:r>
              <a:rPr lang="en-US" sz="2400" b="1" dirty="0" smtClean="0">
                <a:solidFill>
                  <a:schemeClr val="bg2">
                    <a:lumMod val="50000"/>
                  </a:schemeClr>
                </a:solidFill>
              </a:rPr>
              <a:t>Elaboration</a:t>
            </a:r>
            <a:endParaRPr lang="en-US" sz="2400" b="1" dirty="0" smtClean="0">
              <a:solidFill>
                <a:schemeClr val="bg2">
                  <a:lumMod val="50000"/>
                </a:schemeClr>
              </a:solidFill>
              <a:latin typeface="Times New Roman"/>
            </a:endParaRPr>
          </a:p>
          <a:p>
            <a:pPr>
              <a:spcAft>
                <a:spcPts val="600"/>
              </a:spcAft>
            </a:pPr>
            <a:r>
              <a:rPr lang="en-US" sz="2400" b="1" dirty="0"/>
              <a:t>Asker offering additional information </a:t>
            </a:r>
            <a:r>
              <a:rPr lang="en-US" sz="2400" b="1" dirty="0" smtClean="0"/>
              <a:t>to </a:t>
            </a:r>
            <a:r>
              <a:rPr lang="en-US" sz="2400" b="1" dirty="0"/>
              <a:t>aid the answerer in their search; often offered in response to answerer’s request for additional information/data</a:t>
            </a:r>
            <a:r>
              <a:rPr lang="en-US" sz="2400" b="1" dirty="0" smtClean="0"/>
              <a:t>.  </a:t>
            </a:r>
            <a:endParaRPr lang="en-US" sz="2400" b="1" dirty="0">
              <a:latin typeface="Times New Roman"/>
            </a:endParaRPr>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640125"/>
      </p:ext>
    </p:extLst>
  </p:cSld>
  <p:clrMapOvr>
    <a:masterClrMapping/>
  </p:clrMapOvr>
  <mc:AlternateContent xmlns:mc="http://schemas.openxmlformats.org/markup-compatibility/2006" xmlns:p14="http://schemas.microsoft.com/office/powerpoint/2010/main">
    <mc:Choice Requires="p14">
      <p:transition spd="slow" p14:dur="2000" advTm="7202"/>
    </mc:Choice>
    <mc:Fallback xmlns="">
      <p:transition spd="slow" advTm="720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Answerer Posts</a:t>
            </a:r>
            <a:endParaRPr lang="en-US" sz="4000" b="1" dirty="0"/>
          </a:p>
        </p:txBody>
      </p:sp>
      <p:sp>
        <p:nvSpPr>
          <p:cNvPr id="3" name="Content Placeholder 2"/>
          <p:cNvSpPr>
            <a:spLocks noGrp="1"/>
          </p:cNvSpPr>
          <p:nvPr>
            <p:ph idx="1"/>
          </p:nvPr>
        </p:nvSpPr>
        <p:spPr>
          <a:xfrm>
            <a:off x="1463040" y="1752600"/>
            <a:ext cx="6196405" cy="4343400"/>
          </a:xfrm>
        </p:spPr>
        <p:txBody>
          <a:bodyPr>
            <a:normAutofit/>
          </a:bodyPr>
          <a:lstStyle/>
          <a:p>
            <a:pPr fontAlgn="t"/>
            <a:r>
              <a:rPr lang="en-US" sz="2800" b="1" dirty="0" smtClean="0"/>
              <a:t>Factual Answer</a:t>
            </a:r>
          </a:p>
          <a:p>
            <a:pPr fontAlgn="t"/>
            <a:r>
              <a:rPr lang="en-US" sz="2800" b="1" dirty="0" smtClean="0"/>
              <a:t>Instruct Answer</a:t>
            </a:r>
          </a:p>
          <a:p>
            <a:pPr fontAlgn="t"/>
            <a:r>
              <a:rPr lang="en-US" sz="2800" b="1" dirty="0" smtClean="0"/>
              <a:t>Source Answer</a:t>
            </a:r>
          </a:p>
          <a:p>
            <a:pPr fontAlgn="t"/>
            <a:r>
              <a:rPr lang="en-US" sz="2800" b="1" dirty="0" smtClean="0"/>
              <a:t>Family Connection Answer</a:t>
            </a:r>
          </a:p>
          <a:p>
            <a:pPr fontAlgn="t"/>
            <a:endParaRPr lang="en-US" sz="2800" b="1" dirty="0"/>
          </a:p>
          <a:p>
            <a:pPr fontAlgn="t"/>
            <a:r>
              <a:rPr lang="en-US" sz="2800" b="1" dirty="0" smtClean="0"/>
              <a:t>Probes</a:t>
            </a:r>
          </a:p>
          <a:p>
            <a:pPr fontAlgn="t"/>
            <a:r>
              <a:rPr lang="en-US" sz="2800" b="1" dirty="0" smtClean="0"/>
              <a:t>Opinions</a:t>
            </a:r>
          </a:p>
          <a:p>
            <a:pPr fontAlgn="t"/>
            <a:r>
              <a:rPr lang="en-US" sz="2800" b="1" dirty="0" smtClean="0"/>
              <a:t>Encouragement</a:t>
            </a:r>
            <a:endParaRPr lang="en-US" sz="2800" b="1" dirty="0"/>
          </a:p>
          <a:p>
            <a:pPr lvl="1"/>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668398"/>
      </p:ext>
    </p:extLst>
  </p:cSld>
  <p:clrMapOvr>
    <a:masterClrMapping/>
  </p:clrMapOvr>
  <mc:AlternateContent xmlns:mc="http://schemas.openxmlformats.org/markup-compatibility/2006" xmlns:p14="http://schemas.microsoft.com/office/powerpoint/2010/main">
    <mc:Choice Requires="p14">
      <p:transition spd="slow" p14:dur="2000" advTm="14218"/>
    </mc:Choice>
    <mc:Fallback xmlns="">
      <p:transition spd="slow" advTm="1421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227598" y="788669"/>
            <a:ext cx="3064827" cy="989120"/>
          </a:xfrm>
        </p:spPr>
        <p:txBody>
          <a:bodyPr>
            <a:normAutofit fontScale="90000"/>
          </a:bodyPr>
          <a:lstStyle/>
          <a:p>
            <a:r>
              <a:rPr lang="en-US" sz="4000" b="1" dirty="0" smtClean="0"/>
              <a:t>Answerer Posts</a:t>
            </a:r>
            <a:endParaRPr lang="en-US" sz="4000" b="1" dirty="0"/>
          </a:p>
        </p:txBody>
      </p:sp>
      <p:sp>
        <p:nvSpPr>
          <p:cNvPr id="3" name="Content Placeholder 2"/>
          <p:cNvSpPr>
            <a:spLocks noGrp="1"/>
          </p:cNvSpPr>
          <p:nvPr>
            <p:ph idx="1"/>
          </p:nvPr>
        </p:nvSpPr>
        <p:spPr>
          <a:xfrm rot="60000">
            <a:off x="4640668" y="1173646"/>
            <a:ext cx="3552284" cy="4625489"/>
          </a:xfrm>
        </p:spPr>
        <p:txBody>
          <a:bodyPr>
            <a:normAutofit/>
          </a:bodyPr>
          <a:lstStyle/>
          <a:p>
            <a:pPr marL="0" indent="0">
              <a:buNone/>
            </a:pPr>
            <a:r>
              <a:rPr lang="en-US" sz="4000" dirty="0" smtClean="0"/>
              <a:t>“</a:t>
            </a:r>
            <a:r>
              <a:rPr lang="en-US" sz="2400" b="1" dirty="0"/>
              <a:t>Name: Harriet Chance</a:t>
            </a:r>
            <a:br>
              <a:rPr lang="en-US" sz="2400" b="1" dirty="0"/>
            </a:br>
            <a:r>
              <a:rPr lang="en-US" sz="2400" b="1" dirty="0"/>
              <a:t>Arrival Date: 29 Nov 1917</a:t>
            </a:r>
            <a:br>
              <a:rPr lang="en-US" sz="2400" b="1" dirty="0"/>
            </a:br>
            <a:r>
              <a:rPr lang="en-US" sz="2400" b="1" dirty="0"/>
              <a:t>Age: 34</a:t>
            </a:r>
            <a:br>
              <a:rPr lang="en-US" sz="2400" b="1" dirty="0"/>
            </a:br>
            <a:r>
              <a:rPr lang="en-US" sz="2400" b="1" dirty="0"/>
              <a:t>Birth Date: </a:t>
            </a:r>
            <a:r>
              <a:rPr lang="en-US" sz="2400" b="1" dirty="0" err="1"/>
              <a:t>abt</a:t>
            </a:r>
            <a:r>
              <a:rPr lang="en-US" sz="2400" b="1" dirty="0"/>
              <a:t> 1883</a:t>
            </a:r>
            <a:r>
              <a:rPr lang="en-US" sz="2400" b="1" dirty="0" smtClean="0"/>
              <a:t>.”</a:t>
            </a:r>
            <a:endParaRPr lang="en-US" sz="24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endParaRPr lang="en-US" sz="3200" b="1" dirty="0" smtClean="0">
              <a:solidFill>
                <a:schemeClr val="bg2">
                  <a:lumMod val="50000"/>
                </a:schemeClr>
              </a:solidFill>
            </a:endParaRPr>
          </a:p>
          <a:p>
            <a:r>
              <a:rPr lang="en-US" sz="3200" b="1" dirty="0" smtClean="0">
                <a:solidFill>
                  <a:schemeClr val="bg2">
                    <a:lumMod val="50000"/>
                  </a:schemeClr>
                </a:solidFill>
              </a:rPr>
              <a:t>Factual Answer</a:t>
            </a:r>
            <a:endParaRPr lang="en-US" sz="3200" b="1" dirty="0" smtClean="0">
              <a:solidFill>
                <a:schemeClr val="bg2">
                  <a:lumMod val="50000"/>
                </a:schemeClr>
              </a:solidFill>
              <a:latin typeface="Times New Roman"/>
            </a:endParaRPr>
          </a:p>
          <a:p>
            <a:pPr>
              <a:spcAft>
                <a:spcPts val="600"/>
              </a:spcAft>
            </a:pPr>
            <a:r>
              <a:rPr lang="en-US" sz="2400" b="1" dirty="0" smtClean="0"/>
              <a:t>Factual </a:t>
            </a:r>
            <a:r>
              <a:rPr lang="en-US" sz="2400" b="1" dirty="0"/>
              <a:t>data drawn from existing sources such as census, military, or marriage records.</a:t>
            </a:r>
            <a:endParaRPr lang="en-US" sz="2400" b="1" dirty="0">
              <a:latin typeface="Times New Roman"/>
            </a:endParaRPr>
          </a:p>
        </p:txBody>
      </p:sp>
      <p:cxnSp>
        <p:nvCxnSpPr>
          <p:cNvPr id="4" name="Straight Connector 3"/>
          <p:cNvCxnSpPr/>
          <p:nvPr/>
        </p:nvCxnSpPr>
        <p:spPr>
          <a:xfrm>
            <a:off x="671698" y="17526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49721"/>
      </p:ext>
    </p:extLst>
  </p:cSld>
  <p:clrMapOvr>
    <a:masterClrMapping/>
  </p:clrMapOvr>
  <mc:AlternateContent xmlns:mc="http://schemas.openxmlformats.org/markup-compatibility/2006" xmlns:p14="http://schemas.microsoft.com/office/powerpoint/2010/main">
    <mc:Choice Requires="p14">
      <p:transition spd="slow" p14:dur="2000" advTm="6194"/>
    </mc:Choice>
    <mc:Fallback xmlns="">
      <p:transition spd="slow" advTm="619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303592" y="583721"/>
            <a:ext cx="5775293" cy="989120"/>
          </a:xfrm>
        </p:spPr>
        <p:txBody>
          <a:bodyPr>
            <a:normAutofit/>
          </a:bodyPr>
          <a:lstStyle/>
          <a:p>
            <a:r>
              <a:rPr lang="en-US" sz="4000" b="1" dirty="0" smtClean="0"/>
              <a:t>Answerer Posts</a:t>
            </a:r>
            <a:endParaRPr lang="en-US" sz="4000" b="1" dirty="0"/>
          </a:p>
        </p:txBody>
      </p:sp>
      <p:sp>
        <p:nvSpPr>
          <p:cNvPr id="3" name="Content Placeholder 2"/>
          <p:cNvSpPr>
            <a:spLocks noGrp="1"/>
          </p:cNvSpPr>
          <p:nvPr>
            <p:ph idx="1"/>
          </p:nvPr>
        </p:nvSpPr>
        <p:spPr>
          <a:xfrm rot="60000">
            <a:off x="4749649" y="1569490"/>
            <a:ext cx="3552284" cy="4625489"/>
          </a:xfrm>
        </p:spPr>
        <p:txBody>
          <a:bodyPr>
            <a:normAutofit fontScale="62500" lnSpcReduction="20000"/>
          </a:bodyPr>
          <a:lstStyle/>
          <a:p>
            <a:pPr marL="0" indent="0">
              <a:buNone/>
            </a:pPr>
            <a:r>
              <a:rPr lang="en-US" sz="4000" b="1" dirty="0" smtClean="0"/>
              <a:t>“If </a:t>
            </a:r>
            <a:r>
              <a:rPr lang="en-US" sz="4000" b="1" dirty="0"/>
              <a:t>she was adopted, it's likely she would have had some biological relationship with the family. I would examine all the baptism records of her children, and all her (supposed) siblings, noting the godparents. You might find the answer to your puzzle in the records of the extended family</a:t>
            </a:r>
            <a:r>
              <a:rPr lang="en-US" sz="4000" b="1" dirty="0" smtClean="0"/>
              <a:t>.”</a:t>
            </a:r>
            <a:endParaRPr lang="en-US" sz="2400" b="1" dirty="0"/>
          </a:p>
        </p:txBody>
      </p:sp>
      <p:sp>
        <p:nvSpPr>
          <p:cNvPr id="5" name="Text Placeholder 4"/>
          <p:cNvSpPr>
            <a:spLocks noGrp="1"/>
          </p:cNvSpPr>
          <p:nvPr>
            <p:ph type="body" sz="half" idx="2"/>
          </p:nvPr>
        </p:nvSpPr>
        <p:spPr>
          <a:xfrm rot="-60000">
            <a:off x="1136395" y="1600673"/>
            <a:ext cx="3048891" cy="4802529"/>
          </a:xfrm>
        </p:spPr>
        <p:txBody>
          <a:bodyPr>
            <a:noAutofit/>
          </a:bodyPr>
          <a:lstStyle/>
          <a:p>
            <a:endParaRPr lang="en-US" sz="3200" b="1" dirty="0" smtClean="0">
              <a:solidFill>
                <a:schemeClr val="bg2">
                  <a:lumMod val="50000"/>
                </a:schemeClr>
              </a:solidFill>
            </a:endParaRPr>
          </a:p>
          <a:p>
            <a:r>
              <a:rPr lang="en-US" sz="3200" b="1" dirty="0" smtClean="0">
                <a:solidFill>
                  <a:schemeClr val="bg2">
                    <a:lumMod val="50000"/>
                  </a:schemeClr>
                </a:solidFill>
              </a:rPr>
              <a:t>Instruct Answer</a:t>
            </a:r>
            <a:endParaRPr lang="en-US" sz="3200" b="1" dirty="0" smtClean="0">
              <a:solidFill>
                <a:schemeClr val="bg2">
                  <a:lumMod val="50000"/>
                </a:schemeClr>
              </a:solidFill>
              <a:latin typeface="Times New Roman"/>
            </a:endParaRPr>
          </a:p>
          <a:p>
            <a:pPr>
              <a:spcAft>
                <a:spcPts val="600"/>
              </a:spcAft>
            </a:pPr>
            <a:r>
              <a:rPr lang="en-US" sz="2400" b="1" dirty="0"/>
              <a:t>Instructions on how to conduct genealogical research, such as how to interpret historical </a:t>
            </a:r>
            <a:r>
              <a:rPr lang="en-US" sz="2400" b="1" dirty="0" smtClean="0"/>
              <a:t>records or how </a:t>
            </a:r>
            <a:r>
              <a:rPr lang="en-US" sz="2400" b="1" dirty="0"/>
              <a:t>to conduct successful </a:t>
            </a:r>
            <a:r>
              <a:rPr lang="en-US" sz="2400" b="1" dirty="0" smtClean="0"/>
              <a:t>searches</a:t>
            </a:r>
            <a:endParaRPr lang="en-US" sz="2400" b="1" dirty="0">
              <a:latin typeface="Times New Roman"/>
            </a:endParaRPr>
          </a:p>
        </p:txBody>
      </p:sp>
      <p:cxnSp>
        <p:nvCxnSpPr>
          <p:cNvPr id="4" name="Straight Connector 3"/>
          <p:cNvCxnSpPr/>
          <p:nvPr/>
        </p:nvCxnSpPr>
        <p:spPr>
          <a:xfrm>
            <a:off x="838200" y="15240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697425"/>
      </p:ext>
    </p:extLst>
  </p:cSld>
  <p:clrMapOvr>
    <a:masterClrMapping/>
  </p:clrMapOvr>
  <mc:AlternateContent xmlns:mc="http://schemas.openxmlformats.org/markup-compatibility/2006" xmlns:p14="http://schemas.microsoft.com/office/powerpoint/2010/main">
    <mc:Choice Requires="p14">
      <p:transition spd="slow" p14:dur="2000" advTm="4207"/>
    </mc:Choice>
    <mc:Fallback xmlns="">
      <p:transition spd="slow" advTm="420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702515"/>
            <a:ext cx="6965245" cy="1202485"/>
          </a:xfrm>
        </p:spPr>
        <p:txBody>
          <a:bodyPr>
            <a:normAutofit/>
          </a:bodyPr>
          <a:lstStyle/>
          <a:p>
            <a:r>
              <a:rPr lang="en-US" sz="3600" b="1" dirty="0" smtClean="0"/>
              <a:t>Family History Researchers’  Information Production</a:t>
            </a:r>
            <a:endParaRPr lang="en-US" sz="3600" b="1" dirty="0"/>
          </a:p>
        </p:txBody>
      </p:sp>
      <p:sp>
        <p:nvSpPr>
          <p:cNvPr id="3" name="Content Placeholder 2"/>
          <p:cNvSpPr>
            <a:spLocks noGrp="1"/>
          </p:cNvSpPr>
          <p:nvPr>
            <p:ph sz="quarter" idx="13"/>
          </p:nvPr>
        </p:nvSpPr>
        <p:spPr/>
        <p:txBody>
          <a:bodyPr>
            <a:normAutofit/>
          </a:bodyPr>
          <a:lstStyle/>
          <a:p>
            <a:r>
              <a:rPr lang="en-US" b="1" dirty="0" smtClean="0"/>
              <a:t>Consumers </a:t>
            </a:r>
            <a:r>
              <a:rPr lang="en-US" b="1" i="1" dirty="0" smtClean="0"/>
              <a:t>and</a:t>
            </a:r>
            <a:r>
              <a:rPr lang="en-US" b="1" dirty="0" smtClean="0"/>
              <a:t> producers</a:t>
            </a:r>
            <a:endParaRPr lang="en-US" b="1" dirty="0" smtClean="0"/>
          </a:p>
          <a:p>
            <a:endParaRPr lang="en-US" b="1" dirty="0"/>
          </a:p>
          <a:p>
            <a:r>
              <a:rPr lang="en-US" b="1" dirty="0" smtClean="0"/>
              <a:t>Informal information  production</a:t>
            </a:r>
          </a:p>
          <a:p>
            <a:endParaRPr lang="en-US" b="1" dirty="0"/>
          </a:p>
          <a:p>
            <a:r>
              <a:rPr lang="en-US" b="1" dirty="0" smtClean="0"/>
              <a:t>Formal information production</a:t>
            </a:r>
          </a:p>
          <a:p>
            <a:endParaRPr lang="en-US" b="1" dirty="0"/>
          </a:p>
          <a:p>
            <a:endParaRPr lang="en-US" b="1" dirty="0"/>
          </a:p>
        </p:txBody>
      </p:sp>
      <p:cxnSp>
        <p:nvCxnSpPr>
          <p:cNvPr id="5" name="Straight Connector 4"/>
          <p:cNvCxnSpPr/>
          <p:nvPr/>
        </p:nvCxnSpPr>
        <p:spPr>
          <a:xfrm>
            <a:off x="685800" y="19050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806" y="2133599"/>
            <a:ext cx="3517899" cy="160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4457699" y="3962400"/>
            <a:ext cx="37465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029200" y="3991429"/>
            <a:ext cx="301168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213470"/>
      </p:ext>
    </p:extLst>
  </p:cSld>
  <p:clrMapOvr>
    <a:masterClrMapping/>
  </p:clrMapOvr>
  <mc:AlternateContent xmlns:mc="http://schemas.openxmlformats.org/markup-compatibility/2006" xmlns:p14="http://schemas.microsoft.com/office/powerpoint/2010/main">
    <mc:Choice Requires="p14">
      <p:transition spd="slow" p14:dur="2000" advTm="123328"/>
    </mc:Choice>
    <mc:Fallback xmlns="">
      <p:transition spd="slow" advTm="12332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227598" y="788669"/>
            <a:ext cx="3064827" cy="989120"/>
          </a:xfrm>
        </p:spPr>
        <p:txBody>
          <a:bodyPr>
            <a:normAutofit fontScale="90000"/>
          </a:bodyPr>
          <a:lstStyle/>
          <a:p>
            <a:r>
              <a:rPr lang="en-US" sz="4000" b="1" dirty="0" smtClean="0"/>
              <a:t>Answerer Posts</a:t>
            </a:r>
            <a:endParaRPr lang="en-US" sz="4000" b="1" dirty="0"/>
          </a:p>
        </p:txBody>
      </p:sp>
      <p:sp>
        <p:nvSpPr>
          <p:cNvPr id="3" name="Content Placeholder 2"/>
          <p:cNvSpPr>
            <a:spLocks noGrp="1"/>
          </p:cNvSpPr>
          <p:nvPr>
            <p:ph idx="1"/>
          </p:nvPr>
        </p:nvSpPr>
        <p:spPr>
          <a:xfrm rot="60000">
            <a:off x="4557186" y="1172918"/>
            <a:ext cx="3635772" cy="4625489"/>
          </a:xfrm>
        </p:spPr>
        <p:txBody>
          <a:bodyPr>
            <a:normAutofit/>
          </a:bodyPr>
          <a:lstStyle/>
          <a:p>
            <a:pPr marL="0" indent="0">
              <a:buNone/>
            </a:pPr>
            <a:endParaRPr lang="en-US" sz="2400" b="1" dirty="0" smtClean="0"/>
          </a:p>
          <a:p>
            <a:pPr marL="0" indent="0">
              <a:buNone/>
            </a:pPr>
            <a:r>
              <a:rPr lang="en-US" sz="2400" b="1" dirty="0" smtClean="0"/>
              <a:t>“check </a:t>
            </a:r>
            <a:r>
              <a:rPr lang="en-US" sz="2400" b="1" dirty="0"/>
              <a:t>the Ellis Island site for immigration records -</a:t>
            </a:r>
            <a:br>
              <a:rPr lang="en-US" sz="2400" b="1" dirty="0"/>
            </a:br>
            <a:r>
              <a:rPr lang="en-US" sz="2400" b="1" u="sng" dirty="0">
                <a:hlinkClick r:id="rId3"/>
              </a:rPr>
              <a:t>http://</a:t>
            </a:r>
            <a:r>
              <a:rPr lang="en-US" sz="2400" b="1" u="sng" dirty="0" smtClean="0">
                <a:hlinkClick r:id="rId3"/>
              </a:rPr>
              <a:t>www.ellisisland.org</a:t>
            </a:r>
            <a:r>
              <a:rPr lang="en-US" sz="2400" b="1" dirty="0" smtClean="0"/>
              <a:t>”</a:t>
            </a:r>
          </a:p>
          <a:p>
            <a:pPr marL="0" indent="0">
              <a:buNone/>
            </a:pPr>
            <a:endParaRPr lang="en-US" sz="2400" b="1" u="sng" dirty="0"/>
          </a:p>
          <a:p>
            <a:pPr marL="0" indent="0">
              <a:buNone/>
            </a:pPr>
            <a:endParaRPr lang="en-US" sz="2400" b="1" dirty="0" smtClean="0"/>
          </a:p>
          <a:p>
            <a:pPr marL="0" indent="0">
              <a:buNone/>
            </a:pPr>
            <a:endParaRPr lang="en-US" sz="2400" b="1" dirty="0"/>
          </a:p>
          <a:p>
            <a:pPr marL="0" indent="0">
              <a:buNone/>
            </a:pPr>
            <a:r>
              <a:rPr lang="en-US" sz="2400" b="1" dirty="0" smtClean="0"/>
              <a:t>“Edmund </a:t>
            </a:r>
            <a:r>
              <a:rPr lang="en-US" sz="2400" b="1" dirty="0"/>
              <a:t>was my step-grandfather</a:t>
            </a:r>
            <a:r>
              <a:rPr lang="en-US" sz="2400" b="1" dirty="0" smtClean="0"/>
              <a:t>…”</a:t>
            </a:r>
            <a:endParaRPr lang="en-US" sz="2400" b="1" dirty="0"/>
          </a:p>
        </p:txBody>
      </p:sp>
      <p:sp>
        <p:nvSpPr>
          <p:cNvPr id="5" name="Text Placeholder 4"/>
          <p:cNvSpPr>
            <a:spLocks noGrp="1"/>
          </p:cNvSpPr>
          <p:nvPr>
            <p:ph type="body" sz="half" idx="2"/>
          </p:nvPr>
        </p:nvSpPr>
        <p:spPr>
          <a:xfrm rot="-60000">
            <a:off x="1184676" y="1321640"/>
            <a:ext cx="3048891" cy="4802529"/>
          </a:xfrm>
        </p:spPr>
        <p:txBody>
          <a:bodyPr>
            <a:noAutofit/>
          </a:bodyPr>
          <a:lstStyle/>
          <a:p>
            <a:endParaRPr lang="en-US" sz="3200" b="1" dirty="0" smtClean="0">
              <a:solidFill>
                <a:schemeClr val="bg2">
                  <a:lumMod val="50000"/>
                </a:schemeClr>
              </a:solidFill>
            </a:endParaRPr>
          </a:p>
          <a:p>
            <a:r>
              <a:rPr lang="en-US" sz="2800" b="1" dirty="0" smtClean="0">
                <a:solidFill>
                  <a:schemeClr val="bg2">
                    <a:lumMod val="50000"/>
                  </a:schemeClr>
                </a:solidFill>
              </a:rPr>
              <a:t>Source Answer</a:t>
            </a:r>
            <a:endParaRPr lang="en-US" sz="2800" b="1" dirty="0" smtClean="0">
              <a:solidFill>
                <a:schemeClr val="bg2">
                  <a:lumMod val="50000"/>
                </a:schemeClr>
              </a:solidFill>
              <a:latin typeface="Times New Roman"/>
            </a:endParaRPr>
          </a:p>
          <a:p>
            <a:pPr>
              <a:spcAft>
                <a:spcPts val="600"/>
              </a:spcAft>
            </a:pPr>
            <a:r>
              <a:rPr lang="en-US" sz="2400" b="1" dirty="0" smtClean="0"/>
              <a:t>Referring asker to a particular source. </a:t>
            </a:r>
          </a:p>
          <a:p>
            <a:pPr>
              <a:spcAft>
                <a:spcPts val="600"/>
              </a:spcAft>
            </a:pPr>
            <a:endParaRPr lang="en-US" sz="2800" b="1" dirty="0" smtClean="0">
              <a:solidFill>
                <a:schemeClr val="bg2">
                  <a:lumMod val="50000"/>
                </a:schemeClr>
              </a:solidFill>
            </a:endParaRPr>
          </a:p>
          <a:p>
            <a:pPr>
              <a:spcAft>
                <a:spcPts val="600"/>
              </a:spcAft>
            </a:pPr>
            <a:r>
              <a:rPr lang="en-US" sz="2800" b="1" dirty="0" smtClean="0">
                <a:solidFill>
                  <a:schemeClr val="bg2">
                    <a:lumMod val="50000"/>
                  </a:schemeClr>
                </a:solidFill>
              </a:rPr>
              <a:t>Family Connect Answer</a:t>
            </a:r>
          </a:p>
          <a:p>
            <a:pPr>
              <a:spcAft>
                <a:spcPts val="600"/>
              </a:spcAft>
            </a:pPr>
            <a:r>
              <a:rPr lang="en-US" sz="2400" b="1" dirty="0"/>
              <a:t>Answerers suggesting that they are </a:t>
            </a:r>
            <a:r>
              <a:rPr lang="en-US" sz="2400" b="1" dirty="0" smtClean="0"/>
              <a:t>related to </a:t>
            </a:r>
            <a:r>
              <a:rPr lang="en-US" sz="2400" b="1" dirty="0"/>
              <a:t>the askers</a:t>
            </a:r>
            <a:r>
              <a:rPr lang="en-US" sz="3200" b="1" dirty="0"/>
              <a:t>.</a:t>
            </a:r>
            <a:endParaRPr lang="en-US" sz="3200" b="1" dirty="0">
              <a:solidFill>
                <a:schemeClr val="bg2">
                  <a:lumMod val="50000"/>
                </a:schemeClr>
              </a:solidFill>
              <a:latin typeface="Times New Roman"/>
            </a:endParaRPr>
          </a:p>
          <a:p>
            <a:pPr>
              <a:spcAft>
                <a:spcPts val="600"/>
              </a:spcAft>
            </a:pPr>
            <a:endParaRPr lang="en-US" sz="2400" dirty="0">
              <a:latin typeface="Times New Roman"/>
            </a:endParaRPr>
          </a:p>
        </p:txBody>
      </p:sp>
      <p:cxnSp>
        <p:nvCxnSpPr>
          <p:cNvPr id="4" name="Straight Connector 3"/>
          <p:cNvCxnSpPr/>
          <p:nvPr/>
        </p:nvCxnSpPr>
        <p:spPr>
          <a:xfrm>
            <a:off x="671698" y="17526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37845"/>
      </p:ext>
    </p:extLst>
  </p:cSld>
  <p:clrMapOvr>
    <a:masterClrMapping/>
  </p:clrMapOvr>
  <mc:AlternateContent xmlns:mc="http://schemas.openxmlformats.org/markup-compatibility/2006" xmlns:p14="http://schemas.microsoft.com/office/powerpoint/2010/main">
    <mc:Choice Requires="p14">
      <p:transition spd="slow" p14:dur="2000" advTm="7656"/>
    </mc:Choice>
    <mc:Fallback xmlns="">
      <p:transition spd="slow" advTm="765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227598" y="788669"/>
            <a:ext cx="3064827" cy="989120"/>
          </a:xfrm>
        </p:spPr>
        <p:txBody>
          <a:bodyPr>
            <a:normAutofit fontScale="90000"/>
          </a:bodyPr>
          <a:lstStyle/>
          <a:p>
            <a:r>
              <a:rPr lang="en-US" sz="4000" b="1" dirty="0" smtClean="0"/>
              <a:t>Answerer Posts</a:t>
            </a:r>
            <a:endParaRPr lang="en-US" sz="4000" b="1" dirty="0"/>
          </a:p>
        </p:txBody>
      </p:sp>
      <p:sp>
        <p:nvSpPr>
          <p:cNvPr id="3" name="Content Placeholder 2"/>
          <p:cNvSpPr>
            <a:spLocks noGrp="1"/>
          </p:cNvSpPr>
          <p:nvPr>
            <p:ph idx="1"/>
          </p:nvPr>
        </p:nvSpPr>
        <p:spPr>
          <a:xfrm rot="60000">
            <a:off x="4640668" y="1173646"/>
            <a:ext cx="3552284" cy="4625489"/>
          </a:xfrm>
        </p:spPr>
        <p:txBody>
          <a:bodyPr>
            <a:normAutofit/>
          </a:bodyPr>
          <a:lstStyle/>
          <a:p>
            <a:pPr marL="0" indent="0">
              <a:buNone/>
            </a:pPr>
            <a:r>
              <a:rPr lang="en-US" sz="2800" b="1" dirty="0" smtClean="0"/>
              <a:t>“</a:t>
            </a:r>
            <a:r>
              <a:rPr lang="en-US" sz="2800" b="1" dirty="0"/>
              <a:t>Do you have clues as to Ida or her family which might help in a search? Birth date? Date of emigration?</a:t>
            </a:r>
            <a:r>
              <a:rPr lang="en-US" sz="2800" b="1" dirty="0" smtClean="0"/>
              <a:t>”</a:t>
            </a:r>
            <a:endParaRPr lang="en-US" sz="2800" b="1" dirty="0"/>
          </a:p>
        </p:txBody>
      </p:sp>
      <p:sp>
        <p:nvSpPr>
          <p:cNvPr id="5" name="Text Placeholder 4"/>
          <p:cNvSpPr>
            <a:spLocks noGrp="1"/>
          </p:cNvSpPr>
          <p:nvPr>
            <p:ph type="body" sz="half" idx="2"/>
          </p:nvPr>
        </p:nvSpPr>
        <p:spPr>
          <a:xfrm rot="-60000">
            <a:off x="1184676" y="1321639"/>
            <a:ext cx="3048891" cy="4802529"/>
          </a:xfrm>
        </p:spPr>
        <p:txBody>
          <a:bodyPr>
            <a:noAutofit/>
          </a:bodyPr>
          <a:lstStyle/>
          <a:p>
            <a:endParaRPr lang="en-US" sz="3200" b="1" dirty="0" smtClean="0">
              <a:solidFill>
                <a:schemeClr val="bg2">
                  <a:lumMod val="50000"/>
                </a:schemeClr>
              </a:solidFill>
            </a:endParaRPr>
          </a:p>
          <a:p>
            <a:r>
              <a:rPr lang="en-US" sz="3200" b="1" dirty="0" smtClean="0">
                <a:solidFill>
                  <a:schemeClr val="bg2">
                    <a:lumMod val="50000"/>
                  </a:schemeClr>
                </a:solidFill>
              </a:rPr>
              <a:t>Probe</a:t>
            </a:r>
          </a:p>
          <a:p>
            <a:r>
              <a:rPr lang="en-US" sz="2800" b="1" dirty="0"/>
              <a:t>Answerers requesting more information from the askers to help them conduct research for askers</a:t>
            </a:r>
            <a:r>
              <a:rPr lang="en-US" sz="2800" dirty="0"/>
              <a:t>.</a:t>
            </a:r>
            <a:endParaRPr lang="en-US" sz="2800" b="1" dirty="0" smtClean="0">
              <a:solidFill>
                <a:schemeClr val="bg2">
                  <a:lumMod val="50000"/>
                </a:schemeClr>
              </a:solidFill>
              <a:latin typeface="Times New Roman"/>
            </a:endParaRPr>
          </a:p>
        </p:txBody>
      </p:sp>
      <p:cxnSp>
        <p:nvCxnSpPr>
          <p:cNvPr id="4" name="Straight Connector 3"/>
          <p:cNvCxnSpPr/>
          <p:nvPr/>
        </p:nvCxnSpPr>
        <p:spPr>
          <a:xfrm>
            <a:off x="671698" y="17526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22840"/>
      </p:ext>
    </p:extLst>
  </p:cSld>
  <p:clrMapOvr>
    <a:masterClrMapping/>
  </p:clrMapOvr>
  <mc:AlternateContent xmlns:mc="http://schemas.openxmlformats.org/markup-compatibility/2006" xmlns:p14="http://schemas.microsoft.com/office/powerpoint/2010/main">
    <mc:Choice Requires="p14">
      <p:transition spd="slow" p14:dur="2000" advTm="55596"/>
    </mc:Choice>
    <mc:Fallback xmlns="">
      <p:transition spd="slow" advTm="5559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227598" y="788669"/>
            <a:ext cx="3064827" cy="989120"/>
          </a:xfrm>
        </p:spPr>
        <p:txBody>
          <a:bodyPr>
            <a:normAutofit fontScale="90000"/>
          </a:bodyPr>
          <a:lstStyle/>
          <a:p>
            <a:r>
              <a:rPr lang="en-US" sz="4000" b="1" dirty="0" smtClean="0"/>
              <a:t>Answerer Posts</a:t>
            </a:r>
            <a:endParaRPr lang="en-US" sz="4000" b="1" dirty="0"/>
          </a:p>
        </p:txBody>
      </p:sp>
      <p:sp>
        <p:nvSpPr>
          <p:cNvPr id="3" name="Content Placeholder 2"/>
          <p:cNvSpPr>
            <a:spLocks noGrp="1"/>
          </p:cNvSpPr>
          <p:nvPr>
            <p:ph idx="1"/>
          </p:nvPr>
        </p:nvSpPr>
        <p:spPr>
          <a:xfrm rot="60000">
            <a:off x="4557186" y="1172918"/>
            <a:ext cx="3635772" cy="4625489"/>
          </a:xfrm>
        </p:spPr>
        <p:txBody>
          <a:bodyPr>
            <a:normAutofit/>
          </a:bodyPr>
          <a:lstStyle/>
          <a:p>
            <a:pPr marL="0" indent="0">
              <a:buNone/>
            </a:pPr>
            <a:r>
              <a:rPr lang="en-US" sz="2400" b="1" dirty="0" smtClean="0"/>
              <a:t>“</a:t>
            </a:r>
            <a:r>
              <a:rPr lang="en-US" sz="3600" b="1" dirty="0" smtClean="0"/>
              <a:t>Good </a:t>
            </a:r>
            <a:r>
              <a:rPr lang="en-US" sz="3600" b="1" dirty="0"/>
              <a:t>luck in your search</a:t>
            </a:r>
            <a:r>
              <a:rPr lang="en-US" sz="3600" b="1" dirty="0" smtClean="0"/>
              <a:t>!”</a:t>
            </a:r>
            <a:endParaRPr lang="en-US" sz="3600" b="1" dirty="0"/>
          </a:p>
        </p:txBody>
      </p:sp>
      <p:sp>
        <p:nvSpPr>
          <p:cNvPr id="5" name="Text Placeholder 4"/>
          <p:cNvSpPr>
            <a:spLocks noGrp="1"/>
          </p:cNvSpPr>
          <p:nvPr>
            <p:ph type="body" sz="half" idx="2"/>
          </p:nvPr>
        </p:nvSpPr>
        <p:spPr>
          <a:xfrm rot="-60000">
            <a:off x="1184676" y="1321640"/>
            <a:ext cx="3048891" cy="4802529"/>
          </a:xfrm>
        </p:spPr>
        <p:txBody>
          <a:bodyPr>
            <a:noAutofit/>
          </a:bodyPr>
          <a:lstStyle/>
          <a:p>
            <a:endParaRPr lang="en-US" sz="3200" b="1" dirty="0" smtClean="0">
              <a:solidFill>
                <a:schemeClr val="bg2">
                  <a:lumMod val="50000"/>
                </a:schemeClr>
              </a:solidFill>
            </a:endParaRPr>
          </a:p>
          <a:p>
            <a:endParaRPr lang="en-US" sz="2800" b="1" dirty="0" smtClean="0">
              <a:solidFill>
                <a:schemeClr val="bg2">
                  <a:lumMod val="50000"/>
                </a:schemeClr>
              </a:solidFill>
            </a:endParaRPr>
          </a:p>
          <a:p>
            <a:r>
              <a:rPr lang="en-US" sz="3200" b="1" dirty="0" smtClean="0">
                <a:solidFill>
                  <a:schemeClr val="bg2">
                    <a:lumMod val="50000"/>
                  </a:schemeClr>
                </a:solidFill>
              </a:rPr>
              <a:t>Encouragement</a:t>
            </a:r>
            <a:endParaRPr lang="en-US" sz="3200" b="1" dirty="0" smtClean="0">
              <a:solidFill>
                <a:schemeClr val="bg2">
                  <a:lumMod val="50000"/>
                </a:schemeClr>
              </a:solidFill>
              <a:latin typeface="Times New Roman"/>
            </a:endParaRPr>
          </a:p>
          <a:p>
            <a:pPr>
              <a:spcAft>
                <a:spcPts val="600"/>
              </a:spcAft>
            </a:pPr>
            <a:r>
              <a:rPr lang="en-US" sz="2800" b="1" dirty="0"/>
              <a:t>Offering encouragement to the asker as they go forward in their research.</a:t>
            </a:r>
            <a:endParaRPr lang="en-US" sz="2800" b="1" dirty="0">
              <a:latin typeface="Times New Roman"/>
            </a:endParaRPr>
          </a:p>
        </p:txBody>
      </p:sp>
      <p:cxnSp>
        <p:nvCxnSpPr>
          <p:cNvPr id="4" name="Straight Connector 3"/>
          <p:cNvCxnSpPr/>
          <p:nvPr/>
        </p:nvCxnSpPr>
        <p:spPr>
          <a:xfrm>
            <a:off x="671698" y="17526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915015"/>
      </p:ext>
    </p:extLst>
  </p:cSld>
  <p:clrMapOvr>
    <a:masterClrMapping/>
  </p:clrMapOvr>
  <mc:AlternateContent xmlns:mc="http://schemas.openxmlformats.org/markup-compatibility/2006" xmlns:p14="http://schemas.microsoft.com/office/powerpoint/2010/main">
    <mc:Choice Requires="p14">
      <p:transition spd="slow" p14:dur="2000" advTm="2060"/>
    </mc:Choice>
    <mc:Fallback xmlns="">
      <p:transition spd="slow" advTm="206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Findings: Asker Posts</a:t>
            </a:r>
            <a:endParaRPr lang="en-US" sz="4000" b="1" dirty="0"/>
          </a:p>
        </p:txBody>
      </p:sp>
      <p:sp>
        <p:nvSpPr>
          <p:cNvPr id="3" name="Content Placeholder 2"/>
          <p:cNvSpPr>
            <a:spLocks noGrp="1"/>
          </p:cNvSpPr>
          <p:nvPr>
            <p:ph idx="1"/>
          </p:nvPr>
        </p:nvSpPr>
        <p:spPr>
          <a:xfrm>
            <a:off x="1463040" y="1752600"/>
            <a:ext cx="6196405" cy="4343400"/>
          </a:xfrm>
        </p:spPr>
        <p:txBody>
          <a:bodyPr>
            <a:normAutofit/>
          </a:bodyPr>
          <a:lstStyle/>
          <a:p>
            <a:pPr marL="365760" lvl="1" indent="0">
              <a:buNone/>
            </a:pPr>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913672296"/>
              </p:ext>
            </p:extLst>
          </p:nvPr>
        </p:nvGraphicFramePr>
        <p:xfrm>
          <a:off x="1552575" y="1676400"/>
          <a:ext cx="6096000"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5867400" y="4191000"/>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33800" y="5832764"/>
            <a:ext cx="2514600" cy="369332"/>
          </a:xfrm>
          <a:prstGeom prst="rect">
            <a:avLst/>
          </a:prstGeom>
          <a:noFill/>
        </p:spPr>
        <p:txBody>
          <a:bodyPr wrap="square" rtlCol="0">
            <a:spAutoFit/>
          </a:bodyPr>
          <a:lstStyle/>
          <a:p>
            <a:r>
              <a:rPr lang="en-US" b="1" dirty="0" smtClean="0"/>
              <a:t>N=490 asker posts</a:t>
            </a:r>
            <a:endParaRPr lang="en-US" b="1" dirty="0"/>
          </a:p>
        </p:txBody>
      </p:sp>
    </p:spTree>
    <p:extLst>
      <p:ext uri="{BB962C8B-B14F-4D97-AF65-F5344CB8AC3E}">
        <p14:creationId xmlns:p14="http://schemas.microsoft.com/office/powerpoint/2010/main" val="4235757362"/>
      </p:ext>
    </p:extLst>
  </p:cSld>
  <p:clrMapOvr>
    <a:masterClrMapping/>
  </p:clrMapOvr>
  <mc:AlternateContent xmlns:mc="http://schemas.openxmlformats.org/markup-compatibility/2006" xmlns:p14="http://schemas.microsoft.com/office/powerpoint/2010/main">
    <mc:Choice Requires="p14">
      <p:transition spd="slow" p14:dur="2000" advTm="47151"/>
    </mc:Choice>
    <mc:Fallback xmlns="">
      <p:transition spd="slow" advTm="4715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Findings: Answerer Posts</a:t>
            </a:r>
            <a:endParaRPr lang="en-US" sz="4000" b="1" dirty="0"/>
          </a:p>
        </p:txBody>
      </p:sp>
      <p:sp>
        <p:nvSpPr>
          <p:cNvPr id="3" name="Content Placeholder 2"/>
          <p:cNvSpPr>
            <a:spLocks noGrp="1"/>
          </p:cNvSpPr>
          <p:nvPr>
            <p:ph idx="1"/>
          </p:nvPr>
        </p:nvSpPr>
        <p:spPr>
          <a:xfrm>
            <a:off x="1463040" y="1752600"/>
            <a:ext cx="6196405" cy="4343400"/>
          </a:xfrm>
        </p:spPr>
        <p:txBody>
          <a:bodyPr>
            <a:normAutofit/>
          </a:bodyPr>
          <a:lstStyle/>
          <a:p>
            <a:pPr marL="365760" lvl="1" indent="0">
              <a:buNone/>
            </a:pPr>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extLst>
              <p:ext uri="{D42A27DB-BD31-4B8C-83A1-F6EECF244321}">
                <p14:modId xmlns:p14="http://schemas.microsoft.com/office/powerpoint/2010/main" val="4249245748"/>
              </p:ext>
            </p:extLst>
          </p:nvPr>
        </p:nvGraphicFramePr>
        <p:xfrm>
          <a:off x="1425575" y="1676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76600" y="5832764"/>
            <a:ext cx="2895600" cy="369332"/>
          </a:xfrm>
          <a:prstGeom prst="rect">
            <a:avLst/>
          </a:prstGeom>
          <a:noFill/>
        </p:spPr>
        <p:txBody>
          <a:bodyPr wrap="square" rtlCol="0">
            <a:spAutoFit/>
          </a:bodyPr>
          <a:lstStyle/>
          <a:p>
            <a:r>
              <a:rPr lang="en-US" b="1" dirty="0" smtClean="0"/>
              <a:t>N=597 answerer posts</a:t>
            </a:r>
            <a:endParaRPr lang="en-US" b="1" dirty="0"/>
          </a:p>
        </p:txBody>
      </p:sp>
    </p:spTree>
    <p:extLst>
      <p:ext uri="{BB962C8B-B14F-4D97-AF65-F5344CB8AC3E}">
        <p14:creationId xmlns:p14="http://schemas.microsoft.com/office/powerpoint/2010/main" val="3475312154"/>
      </p:ext>
    </p:extLst>
  </p:cSld>
  <p:clrMapOvr>
    <a:masterClrMapping/>
  </p:clrMapOvr>
  <mc:AlternateContent xmlns:mc="http://schemas.openxmlformats.org/markup-compatibility/2006" xmlns:p14="http://schemas.microsoft.com/office/powerpoint/2010/main">
    <mc:Choice Requires="p14">
      <p:transition spd="slow" p14:dur="2000" advTm="5631"/>
    </mc:Choice>
    <mc:Fallback xmlns="">
      <p:transition spd="slow" advTm="56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3200" b="1" dirty="0" smtClean="0"/>
              <a:t>Findings: Askers </a:t>
            </a:r>
            <a:r>
              <a:rPr lang="en-US" sz="3200" b="1" dirty="0"/>
              <a:t>by </a:t>
            </a:r>
            <a:r>
              <a:rPr lang="en-US" sz="3200" b="1" dirty="0" smtClean="0"/>
              <a:t>Content Type</a:t>
            </a:r>
            <a:endParaRPr lang="en-US" sz="3200" b="1" dirty="0"/>
          </a:p>
        </p:txBody>
      </p:sp>
      <p:sp>
        <p:nvSpPr>
          <p:cNvPr id="3" name="Content Placeholder 2"/>
          <p:cNvSpPr>
            <a:spLocks noGrp="1"/>
          </p:cNvSpPr>
          <p:nvPr>
            <p:ph idx="1"/>
          </p:nvPr>
        </p:nvSpPr>
        <p:spPr>
          <a:xfrm>
            <a:off x="1463040" y="1752600"/>
            <a:ext cx="6196405" cy="4343400"/>
          </a:xfrm>
        </p:spPr>
        <p:txBody>
          <a:bodyPr>
            <a:normAutofit/>
          </a:bodyPr>
          <a:lstStyle/>
          <a:p>
            <a:pPr marL="365760" lvl="1" indent="0">
              <a:buNone/>
            </a:pPr>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1585864153"/>
              </p:ext>
            </p:extLst>
          </p:nvPr>
        </p:nvGraphicFramePr>
        <p:xfrm>
          <a:off x="1552575" y="1676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00475" y="5832764"/>
            <a:ext cx="1600200" cy="369332"/>
          </a:xfrm>
          <a:prstGeom prst="rect">
            <a:avLst/>
          </a:prstGeom>
          <a:noFill/>
        </p:spPr>
        <p:txBody>
          <a:bodyPr wrap="square" rtlCol="0">
            <a:spAutoFit/>
          </a:bodyPr>
          <a:lstStyle/>
          <a:p>
            <a:r>
              <a:rPr lang="en-US" b="1" dirty="0" smtClean="0"/>
              <a:t>N=177 askers</a:t>
            </a:r>
            <a:endParaRPr lang="en-US" b="1" dirty="0"/>
          </a:p>
        </p:txBody>
      </p:sp>
    </p:spTree>
    <p:extLst>
      <p:ext uri="{BB962C8B-B14F-4D97-AF65-F5344CB8AC3E}">
        <p14:creationId xmlns:p14="http://schemas.microsoft.com/office/powerpoint/2010/main" val="1882905680"/>
      </p:ext>
    </p:extLst>
  </p:cSld>
  <p:clrMapOvr>
    <a:masterClrMapping/>
  </p:clrMapOvr>
  <mc:AlternateContent xmlns:mc="http://schemas.openxmlformats.org/markup-compatibility/2006" xmlns:p14="http://schemas.microsoft.com/office/powerpoint/2010/main">
    <mc:Choice Requires="p14">
      <p:transition spd="slow" p14:dur="2000" advTm="36951"/>
    </mc:Choice>
    <mc:Fallback xmlns="">
      <p:transition spd="slow" advTm="3695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2800" b="1" dirty="0" smtClean="0"/>
              <a:t>Findings: Answerers </a:t>
            </a:r>
            <a:r>
              <a:rPr lang="en-US" sz="2800" b="1" dirty="0"/>
              <a:t>by </a:t>
            </a:r>
            <a:r>
              <a:rPr lang="en-US" sz="2800" b="1" dirty="0" smtClean="0"/>
              <a:t>Content Type</a:t>
            </a:r>
            <a:endParaRPr lang="en-US" sz="2800" b="1" dirty="0"/>
          </a:p>
        </p:txBody>
      </p:sp>
      <p:sp>
        <p:nvSpPr>
          <p:cNvPr id="3" name="Content Placeholder 2"/>
          <p:cNvSpPr>
            <a:spLocks noGrp="1"/>
          </p:cNvSpPr>
          <p:nvPr>
            <p:ph idx="1"/>
          </p:nvPr>
        </p:nvSpPr>
        <p:spPr>
          <a:xfrm>
            <a:off x="1463040" y="1752600"/>
            <a:ext cx="6196405" cy="4343400"/>
          </a:xfrm>
        </p:spPr>
        <p:txBody>
          <a:bodyPr>
            <a:normAutofit/>
          </a:bodyPr>
          <a:lstStyle/>
          <a:p>
            <a:pPr marL="365760" lvl="1" indent="0">
              <a:buNone/>
            </a:pPr>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extLst>
              <p:ext uri="{D42A27DB-BD31-4B8C-83A1-F6EECF244321}">
                <p14:modId xmlns:p14="http://schemas.microsoft.com/office/powerpoint/2010/main" val="1511414250"/>
              </p:ext>
            </p:extLst>
          </p:nvPr>
        </p:nvGraphicFramePr>
        <p:xfrm>
          <a:off x="1552575" y="1752600"/>
          <a:ext cx="6096000"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5791200" y="396240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0474" y="5832764"/>
            <a:ext cx="2143125" cy="369332"/>
          </a:xfrm>
          <a:prstGeom prst="rect">
            <a:avLst/>
          </a:prstGeom>
          <a:noFill/>
        </p:spPr>
        <p:txBody>
          <a:bodyPr wrap="square" rtlCol="0">
            <a:spAutoFit/>
          </a:bodyPr>
          <a:lstStyle/>
          <a:p>
            <a:r>
              <a:rPr lang="en-US" b="1" dirty="0" smtClean="0"/>
              <a:t>N=124 answerers</a:t>
            </a:r>
            <a:endParaRPr lang="en-US" b="1" dirty="0"/>
          </a:p>
        </p:txBody>
      </p:sp>
    </p:spTree>
    <p:extLst>
      <p:ext uri="{BB962C8B-B14F-4D97-AF65-F5344CB8AC3E}">
        <p14:creationId xmlns:p14="http://schemas.microsoft.com/office/powerpoint/2010/main" val="3464038093"/>
      </p:ext>
    </p:extLst>
  </p:cSld>
  <p:clrMapOvr>
    <a:masterClrMapping/>
  </p:clrMapOvr>
  <mc:AlternateContent xmlns:mc="http://schemas.openxmlformats.org/markup-compatibility/2006" xmlns:p14="http://schemas.microsoft.com/office/powerpoint/2010/main">
    <mc:Choice Requires="p14">
      <p:transition spd="slow" p14:dur="2000" advTm="222"/>
    </mc:Choice>
    <mc:Fallback xmlns="">
      <p:transition spd="slow" advTm="22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Findings: Collaboration</a:t>
            </a:r>
            <a:endParaRPr lang="en-US" b="1" dirty="0"/>
          </a:p>
        </p:txBody>
      </p:sp>
      <p:sp>
        <p:nvSpPr>
          <p:cNvPr id="3" name="Content Placeholder 2"/>
          <p:cNvSpPr>
            <a:spLocks noGrp="1"/>
          </p:cNvSpPr>
          <p:nvPr>
            <p:ph idx="1"/>
          </p:nvPr>
        </p:nvSpPr>
        <p:spPr>
          <a:xfrm>
            <a:off x="990600" y="2119257"/>
            <a:ext cx="7315200" cy="3976744"/>
          </a:xfrm>
        </p:spPr>
        <p:txBody>
          <a:bodyPr/>
          <a:lstStyle/>
          <a:p>
            <a:r>
              <a:rPr lang="en-US" b="1" dirty="0" smtClean="0"/>
              <a:t>Collaborative </a:t>
            </a:r>
            <a:r>
              <a:rPr lang="en-US" b="1" dirty="0"/>
              <a:t>research, not collaborative instruction</a:t>
            </a:r>
          </a:p>
          <a:p>
            <a:endParaRPr lang="en-US" b="1" dirty="0" smtClean="0"/>
          </a:p>
          <a:p>
            <a:r>
              <a:rPr lang="en-US" b="1" dirty="0" smtClean="0"/>
              <a:t>83.6</a:t>
            </a:r>
            <a:r>
              <a:rPr lang="en-US" b="1" dirty="0"/>
              <a:t>% of the message board threads revealed </a:t>
            </a:r>
            <a:r>
              <a:rPr lang="en-US" b="1" dirty="0" smtClean="0"/>
              <a:t>collaborative </a:t>
            </a:r>
            <a:r>
              <a:rPr lang="en-US" b="1" dirty="0"/>
              <a:t>work among a group of answerers</a:t>
            </a:r>
          </a:p>
          <a:p>
            <a:endParaRPr lang="en-US" b="1" dirty="0" smtClean="0"/>
          </a:p>
          <a:p>
            <a:r>
              <a:rPr lang="en-US" b="1" dirty="0" smtClean="0"/>
              <a:t>On </a:t>
            </a:r>
            <a:r>
              <a:rPr lang="en-US" b="1" dirty="0"/>
              <a:t>average 3.12 answerers attended to a </a:t>
            </a:r>
            <a:r>
              <a:rPr lang="en-US" b="1" dirty="0" smtClean="0"/>
              <a:t>question</a:t>
            </a:r>
          </a:p>
          <a:p>
            <a:endParaRPr lang="en-US" b="1" dirty="0"/>
          </a:p>
          <a:p>
            <a:r>
              <a:rPr lang="en-US" b="1" dirty="0" smtClean="0"/>
              <a:t>Probes and elaboration also suggest collaboration between askers and answerers  </a:t>
            </a:r>
            <a:endParaRPr lang="en-US" b="1" dirty="0"/>
          </a:p>
          <a:p>
            <a:endParaRPr lang="en-US" b="1" dirty="0"/>
          </a:p>
          <a:p>
            <a:endParaRPr lang="en-US" b="1" dirty="0"/>
          </a:p>
        </p:txBody>
      </p:sp>
      <p:cxnSp>
        <p:nvCxnSpPr>
          <p:cNvPr id="5" name="Straight Connector 4"/>
          <p:cNvCxnSpPr/>
          <p:nvPr/>
        </p:nvCxnSpPr>
        <p:spPr>
          <a:xfrm>
            <a:off x="685800" y="19050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84246"/>
      </p:ext>
    </p:extLst>
  </p:cSld>
  <p:clrMapOvr>
    <a:masterClrMapping/>
  </p:clrMapOvr>
  <mc:AlternateContent xmlns:mc="http://schemas.openxmlformats.org/markup-compatibility/2006" xmlns:p14="http://schemas.microsoft.com/office/powerpoint/2010/main">
    <mc:Choice Requires="p14">
      <p:transition spd="slow" p14:dur="2000" advTm="2417"/>
    </mc:Choice>
    <mc:Fallback xmlns="">
      <p:transition spd="slow" advTm="241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2800" b="1" dirty="0" smtClean="0"/>
              <a:t>Findings: “Super Sharers”</a:t>
            </a:r>
            <a:endParaRPr lang="en-US" sz="2800" b="1" dirty="0"/>
          </a:p>
        </p:txBody>
      </p:sp>
      <p:sp>
        <p:nvSpPr>
          <p:cNvPr id="3" name="Content Placeholder 2"/>
          <p:cNvSpPr>
            <a:spLocks noGrp="1"/>
          </p:cNvSpPr>
          <p:nvPr>
            <p:ph idx="1"/>
          </p:nvPr>
        </p:nvSpPr>
        <p:spPr>
          <a:xfrm>
            <a:off x="1463040" y="1752600"/>
            <a:ext cx="6196405" cy="4343400"/>
          </a:xfrm>
        </p:spPr>
        <p:txBody>
          <a:bodyPr>
            <a:normAutofit/>
          </a:bodyPr>
          <a:lstStyle/>
          <a:p>
            <a:pPr marL="365760" lvl="1" indent="0">
              <a:buNone/>
            </a:pPr>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1489106034"/>
              </p:ext>
            </p:extLst>
          </p:nvPr>
        </p:nvGraphicFramePr>
        <p:xfrm>
          <a:off x="1552575" y="1447800"/>
          <a:ext cx="6096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844241"/>
      </p:ext>
    </p:extLst>
  </p:cSld>
  <p:clrMapOvr>
    <a:masterClrMapping/>
  </p:clrMapOvr>
  <mc:AlternateContent xmlns:mc="http://schemas.openxmlformats.org/markup-compatibility/2006" xmlns:p14="http://schemas.microsoft.com/office/powerpoint/2010/main">
    <mc:Choice Requires="p14">
      <p:transition spd="slow" p14:dur="2000" advTm="286"/>
    </mc:Choice>
    <mc:Fallback xmlns="">
      <p:transition spd="slow" advTm="28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Findings: Super sharers</a:t>
            </a:r>
            <a:endParaRPr lang="en-US" b="1" dirty="0"/>
          </a:p>
        </p:txBody>
      </p:sp>
      <p:sp>
        <p:nvSpPr>
          <p:cNvPr id="3" name="Content Placeholder 2"/>
          <p:cNvSpPr>
            <a:spLocks noGrp="1"/>
          </p:cNvSpPr>
          <p:nvPr>
            <p:ph idx="1"/>
          </p:nvPr>
        </p:nvSpPr>
        <p:spPr>
          <a:xfrm>
            <a:off x="990600" y="2119257"/>
            <a:ext cx="7315200" cy="3976744"/>
          </a:xfrm>
        </p:spPr>
        <p:txBody>
          <a:bodyPr/>
          <a:lstStyle/>
          <a:p>
            <a:r>
              <a:rPr lang="en-US" b="1" dirty="0"/>
              <a:t>Of the super sharers, 66.6% used probes, while only 18.3% of the other 112 answerers used probes to gather more data from the </a:t>
            </a:r>
            <a:r>
              <a:rPr lang="en-US" b="1" dirty="0" smtClean="0"/>
              <a:t>askers</a:t>
            </a:r>
            <a:endParaRPr lang="en-US" b="1" dirty="0"/>
          </a:p>
          <a:p>
            <a:endParaRPr lang="en-US" b="1" dirty="0" smtClean="0"/>
          </a:p>
          <a:p>
            <a:r>
              <a:rPr lang="en-US" b="1" dirty="0" smtClean="0"/>
              <a:t>Super sharers were three times as likely to post instructional answers than other answerers</a:t>
            </a:r>
          </a:p>
          <a:p>
            <a:pPr marL="0" indent="0">
              <a:buNone/>
            </a:pPr>
            <a:endParaRPr lang="en-US" b="1" dirty="0" smtClean="0"/>
          </a:p>
          <a:p>
            <a:r>
              <a:rPr lang="en-US" b="1" dirty="0" smtClean="0"/>
              <a:t>Half of the super sharers  sometimes offered instruction even when family data was requested</a:t>
            </a:r>
            <a:endParaRPr lang="en-US" b="1" dirty="0"/>
          </a:p>
          <a:p>
            <a:endParaRPr lang="en-US" b="1" dirty="0"/>
          </a:p>
        </p:txBody>
      </p:sp>
      <p:cxnSp>
        <p:nvCxnSpPr>
          <p:cNvPr id="5" name="Straight Connector 4"/>
          <p:cNvCxnSpPr/>
          <p:nvPr/>
        </p:nvCxnSpPr>
        <p:spPr>
          <a:xfrm>
            <a:off x="685800" y="19050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903554"/>
      </p:ext>
    </p:extLst>
  </p:cSld>
  <p:clrMapOvr>
    <a:masterClrMapping/>
  </p:clrMapOvr>
  <mc:AlternateContent xmlns:mc="http://schemas.openxmlformats.org/markup-compatibility/2006" xmlns:p14="http://schemas.microsoft.com/office/powerpoint/2010/main">
    <mc:Choice Requires="p14">
      <p:transition spd="slow" p14:dur="2000" advTm="197"/>
    </mc:Choice>
    <mc:Fallback xmlns="">
      <p:transition spd="slow" advTm="19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Family History Q&amp;A Forums</a:t>
            </a:r>
            <a:endParaRPr lang="en-US" b="1" dirty="0"/>
          </a:p>
        </p:txBody>
      </p:sp>
      <p:sp>
        <p:nvSpPr>
          <p:cNvPr id="3" name="Content Placeholder 2"/>
          <p:cNvSpPr>
            <a:spLocks noGrp="1"/>
          </p:cNvSpPr>
          <p:nvPr>
            <p:ph sz="quarter" idx="13"/>
          </p:nvPr>
        </p:nvSpPr>
        <p:spPr/>
        <p:txBody>
          <a:bodyPr>
            <a:normAutofit/>
          </a:bodyPr>
          <a:lstStyle/>
          <a:p>
            <a:r>
              <a:rPr lang="en-US" b="1" dirty="0" smtClean="0"/>
              <a:t>Widespread use of family history Q&amp;A forums</a:t>
            </a:r>
          </a:p>
          <a:p>
            <a:endParaRPr lang="en-US" b="1" dirty="0"/>
          </a:p>
          <a:p>
            <a:r>
              <a:rPr lang="en-US" b="1" dirty="0" smtClean="0"/>
              <a:t>Little known about user interactions </a:t>
            </a:r>
            <a:r>
              <a:rPr lang="en-US" b="1" dirty="0"/>
              <a:t> </a:t>
            </a:r>
            <a:r>
              <a:rPr lang="en-US" b="1" dirty="0" smtClean="0"/>
              <a:t>in these forums  </a:t>
            </a:r>
            <a:endParaRPr lang="en-US" b="1"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70451" y="1876151"/>
            <a:ext cx="2819400" cy="1295400"/>
          </a:xfrm>
        </p:spPr>
      </p:pic>
      <p:cxnSp>
        <p:nvCxnSpPr>
          <p:cNvPr id="5" name="Straight Connector 4"/>
          <p:cNvCxnSpPr/>
          <p:nvPr/>
        </p:nvCxnSpPr>
        <p:spPr>
          <a:xfrm>
            <a:off x="685800" y="19050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01" y="3228153"/>
            <a:ext cx="3733800" cy="118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1" y="4548720"/>
            <a:ext cx="3517899" cy="160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406901" y="3124200"/>
            <a:ext cx="3746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06901" y="4440456"/>
            <a:ext cx="37465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659053"/>
      </p:ext>
    </p:extLst>
  </p:cSld>
  <p:clrMapOvr>
    <a:masterClrMapping/>
  </p:clrMapOvr>
  <mc:AlternateContent xmlns:mc="http://schemas.openxmlformats.org/markup-compatibility/2006" xmlns:p14="http://schemas.microsoft.com/office/powerpoint/2010/main">
    <mc:Choice Requires="p14">
      <p:transition spd="slow" p14:dur="2000" advTm="10613"/>
    </mc:Choice>
    <mc:Fallback xmlns="">
      <p:transition spd="slow" advTm="1061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Discussion</a:t>
            </a:r>
            <a:endParaRPr lang="en-US" sz="4000" b="1" dirty="0"/>
          </a:p>
        </p:txBody>
      </p:sp>
      <p:sp>
        <p:nvSpPr>
          <p:cNvPr id="3" name="Content Placeholder 2"/>
          <p:cNvSpPr>
            <a:spLocks noGrp="1"/>
          </p:cNvSpPr>
          <p:nvPr>
            <p:ph idx="1"/>
          </p:nvPr>
        </p:nvSpPr>
        <p:spPr>
          <a:xfrm>
            <a:off x="1066800" y="1752600"/>
            <a:ext cx="7419975" cy="4343400"/>
          </a:xfrm>
        </p:spPr>
        <p:txBody>
          <a:bodyPr>
            <a:normAutofit/>
          </a:bodyPr>
          <a:lstStyle/>
          <a:p>
            <a:r>
              <a:rPr lang="en-US" b="1" dirty="0"/>
              <a:t>Web environment, </a:t>
            </a:r>
            <a:r>
              <a:rPr lang="en-US" b="1" dirty="0" smtClean="0"/>
              <a:t>interactive </a:t>
            </a:r>
            <a:r>
              <a:rPr lang="en-US" b="1" dirty="0"/>
              <a:t>technologies, and online data make the emphasis on data provision feasible</a:t>
            </a:r>
          </a:p>
          <a:p>
            <a:endParaRPr lang="en-US" b="1" dirty="0"/>
          </a:p>
          <a:p>
            <a:r>
              <a:rPr lang="en-US" b="1" dirty="0" smtClean="0"/>
              <a:t>Data provision, little instruction</a:t>
            </a:r>
          </a:p>
          <a:p>
            <a:pPr lvl="1"/>
            <a:r>
              <a:rPr lang="en-US" b="1" dirty="0" smtClean="0"/>
              <a:t>Expectations </a:t>
            </a:r>
            <a:r>
              <a:rPr lang="en-US" b="1" dirty="0"/>
              <a:t>of </a:t>
            </a:r>
            <a:r>
              <a:rPr lang="en-US" b="1" dirty="0" smtClean="0"/>
              <a:t>users </a:t>
            </a:r>
            <a:r>
              <a:rPr lang="en-US" b="1" dirty="0"/>
              <a:t>of Q&amp;A </a:t>
            </a:r>
            <a:r>
              <a:rPr lang="en-US" b="1" dirty="0" smtClean="0"/>
              <a:t>forums – implications for archives</a:t>
            </a:r>
          </a:p>
          <a:p>
            <a:endParaRPr lang="en-US" b="1" dirty="0" smtClean="0"/>
          </a:p>
          <a:p>
            <a:r>
              <a:rPr lang="en-US" b="1" dirty="0" smtClean="0"/>
              <a:t>Q&amp;A forums - participatory platforms that enable collaboration among users</a:t>
            </a:r>
          </a:p>
          <a:p>
            <a:pPr marL="365760" lvl="1" indent="0">
              <a:buNone/>
            </a:pPr>
            <a:endParaRPr lang="en-US" b="1" dirty="0" smtClean="0"/>
          </a:p>
          <a:p>
            <a:pPr lvl="2"/>
            <a:endParaRPr lang="en-US" b="1" dirty="0" smtClean="0"/>
          </a:p>
          <a:p>
            <a:pPr lvl="1"/>
            <a:endParaRPr lang="en-US" b="1" dirty="0"/>
          </a:p>
          <a:p>
            <a:endParaRPr lang="en-US" b="1" dirty="0" smtClean="0"/>
          </a:p>
          <a:p>
            <a:endParaRPr lang="en-US" b="1" dirty="0"/>
          </a:p>
          <a:p>
            <a:endParaRPr lang="en-US" b="1" dirty="0" smtClean="0"/>
          </a:p>
          <a:p>
            <a:endParaRPr lang="en-US"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785949"/>
      </p:ext>
    </p:extLst>
  </p:cSld>
  <p:clrMapOvr>
    <a:masterClrMapping/>
  </p:clrMapOvr>
  <mc:AlternateContent xmlns:mc="http://schemas.openxmlformats.org/markup-compatibility/2006" xmlns:p14="http://schemas.microsoft.com/office/powerpoint/2010/main">
    <mc:Choice Requires="p14">
      <p:transition spd="slow" p14:dur="2000" advTm="120"/>
    </mc:Choice>
    <mc:Fallback xmlns="">
      <p:transition spd="slow" advTm="12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fontScale="90000"/>
          </a:bodyPr>
          <a:lstStyle/>
          <a:p>
            <a:r>
              <a:rPr lang="en-US" sz="4000" b="1" dirty="0" smtClean="0"/>
              <a:t>Implications for Participatory Archival Practice</a:t>
            </a:r>
            <a:endParaRPr lang="en-US" sz="4000" b="1" dirty="0"/>
          </a:p>
        </p:txBody>
      </p:sp>
      <p:sp>
        <p:nvSpPr>
          <p:cNvPr id="3" name="Content Placeholder 2"/>
          <p:cNvSpPr>
            <a:spLocks noGrp="1"/>
          </p:cNvSpPr>
          <p:nvPr>
            <p:ph idx="1"/>
          </p:nvPr>
        </p:nvSpPr>
        <p:spPr>
          <a:xfrm>
            <a:off x="1143000" y="1752600"/>
            <a:ext cx="6858000" cy="4343400"/>
          </a:xfrm>
        </p:spPr>
        <p:txBody>
          <a:bodyPr>
            <a:normAutofit/>
          </a:bodyPr>
          <a:lstStyle/>
          <a:p>
            <a:pPr lvl="1"/>
            <a:endParaRPr lang="en-US" b="1" dirty="0" smtClean="0"/>
          </a:p>
          <a:p>
            <a:pPr lvl="1"/>
            <a:r>
              <a:rPr lang="en-US" b="1" dirty="0" smtClean="0"/>
              <a:t>Super sharers appear to be experts who could share their knowledge with archives patrons</a:t>
            </a:r>
          </a:p>
          <a:p>
            <a:pPr marL="365760" lvl="1" indent="0">
              <a:buNone/>
            </a:pPr>
            <a:endParaRPr lang="en-US" b="1" dirty="0" smtClean="0"/>
          </a:p>
          <a:p>
            <a:pPr lvl="1"/>
            <a:r>
              <a:rPr lang="en-US" b="1" dirty="0" smtClean="0"/>
              <a:t>Supporting patrons as producers means providing space for patrons to engage in collaborative reference and other forms of informal information production</a:t>
            </a:r>
          </a:p>
          <a:p>
            <a:pPr marL="365760" lvl="1" indent="0">
              <a:buNone/>
            </a:pPr>
            <a:endParaRPr lang="en-US" b="1" dirty="0" smtClean="0"/>
          </a:p>
          <a:p>
            <a:pPr marL="365760" lvl="1" indent="0">
              <a:buNone/>
            </a:pPr>
            <a:endParaRPr lang="en-US" b="1" dirty="0"/>
          </a:p>
          <a:p>
            <a:pPr marL="365760" lvl="1" indent="0">
              <a:buNone/>
            </a:pPr>
            <a:endParaRPr lang="en-US" b="1" dirty="0" smtClean="0"/>
          </a:p>
          <a:p>
            <a:pPr lvl="1"/>
            <a:endParaRPr lang="en-US" b="1" dirty="0"/>
          </a:p>
          <a:p>
            <a:pPr lvl="1"/>
            <a:endParaRPr lang="en-US" b="1" dirty="0" smtClean="0"/>
          </a:p>
          <a:p>
            <a:pPr marL="365760" lvl="1" indent="0">
              <a:buNone/>
            </a:pPr>
            <a:endParaRPr lang="en-US" b="1" dirty="0"/>
          </a:p>
          <a:p>
            <a:endParaRPr lang="en-US" b="1" dirty="0"/>
          </a:p>
        </p:txBody>
      </p:sp>
      <p:cxnSp>
        <p:nvCxnSpPr>
          <p:cNvPr id="4" name="Straight Connector 3"/>
          <p:cNvCxnSpPr/>
          <p:nvPr/>
        </p:nvCxnSpPr>
        <p:spPr>
          <a:xfrm>
            <a:off x="714375" y="17526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657520"/>
      </p:ext>
    </p:extLst>
  </p:cSld>
  <p:clrMapOvr>
    <a:masterClrMapping/>
  </p:clrMapOvr>
  <mc:AlternateContent xmlns:mc="http://schemas.openxmlformats.org/markup-compatibility/2006" xmlns:p14="http://schemas.microsoft.com/office/powerpoint/2010/main">
    <mc:Choice Requires="p14">
      <p:transition spd="slow" p14:dur="2000" advTm="2262"/>
    </mc:Choice>
    <mc:Fallback xmlns="">
      <p:transition spd="slow" advTm="226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Questions?</a:t>
            </a:r>
            <a:endParaRPr lang="en-US" sz="4000" b="1" dirty="0"/>
          </a:p>
        </p:txBody>
      </p:sp>
      <p:sp>
        <p:nvSpPr>
          <p:cNvPr id="3" name="Content Placeholder 2"/>
          <p:cNvSpPr>
            <a:spLocks noGrp="1"/>
          </p:cNvSpPr>
          <p:nvPr>
            <p:ph idx="1"/>
          </p:nvPr>
        </p:nvSpPr>
        <p:spPr>
          <a:xfrm>
            <a:off x="1463040" y="1752600"/>
            <a:ext cx="6196405" cy="4343400"/>
          </a:xfrm>
        </p:spPr>
        <p:txBody>
          <a:bodyPr>
            <a:normAutofit/>
          </a:bodyPr>
          <a:lstStyle/>
          <a:p>
            <a:pPr marL="0" indent="0">
              <a:buNone/>
            </a:pPr>
            <a:endParaRPr lang="en-US" b="1" dirty="0"/>
          </a:p>
          <a:p>
            <a:pPr marL="0" indent="0">
              <a:buNone/>
            </a:pPr>
            <a:r>
              <a:rPr lang="en-US" b="1" dirty="0" smtClean="0"/>
              <a:t>Heather </a:t>
            </a:r>
            <a:r>
              <a:rPr lang="en-US" b="1" dirty="0" err="1" smtClean="0"/>
              <a:t>Willever</a:t>
            </a:r>
            <a:r>
              <a:rPr lang="en-US" b="1" dirty="0" smtClean="0"/>
              <a:t>-Farr		</a:t>
            </a:r>
          </a:p>
          <a:p>
            <a:pPr marL="0" indent="0">
              <a:buNone/>
            </a:pPr>
            <a:r>
              <a:rPr lang="en-US" b="1" dirty="0" smtClean="0"/>
              <a:t>hlw29@drexel.edu</a:t>
            </a:r>
            <a:endParaRPr lang="en-US" b="1" dirty="0"/>
          </a:p>
          <a:p>
            <a:endParaRPr lang="en-US" b="1" dirty="0" smtClean="0"/>
          </a:p>
          <a:p>
            <a:pPr marL="0" indent="0">
              <a:buNone/>
            </a:pPr>
            <a:r>
              <a:rPr lang="en-US" b="1" dirty="0" smtClean="0"/>
              <a:t> </a:t>
            </a:r>
            <a:endParaRPr lang="en-US"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pic>
        <p:nvPicPr>
          <p:cNvPr id="5" name="Picture 11" descr="Vertical_with I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80072" y="5294431"/>
            <a:ext cx="965200" cy="736600"/>
          </a:xfrm>
          <a:prstGeom prst="rect">
            <a:avLst/>
          </a:prstGeom>
          <a:noFill/>
          <a:ln w="9525">
            <a:noFill/>
            <a:miter lim="800000"/>
            <a:headEnd/>
            <a:tailEnd/>
          </a:ln>
        </p:spPr>
      </p:pic>
      <p:pic>
        <p:nvPicPr>
          <p:cNvPr id="6" name="Picture 9" descr="Drex"/>
          <p:cNvPicPr>
            <a:picLocks noChangeAspect="1" noChangeArrowheads="1"/>
          </p:cNvPicPr>
          <p:nvPr/>
        </p:nvPicPr>
        <p:blipFill>
          <a:blip r:embed="rId4" cstate="print"/>
          <a:srcRect/>
          <a:stretch>
            <a:fillRect/>
          </a:stretch>
        </p:blipFill>
        <p:spPr bwMode="auto">
          <a:xfrm>
            <a:off x="5907087" y="5334000"/>
            <a:ext cx="688975" cy="733425"/>
          </a:xfrm>
          <a:prstGeom prst="rect">
            <a:avLst/>
          </a:prstGeom>
          <a:noFill/>
          <a:ln w="9525">
            <a:noFill/>
            <a:miter lim="800000"/>
            <a:headEnd/>
            <a:tailEnd/>
          </a:ln>
        </p:spPr>
      </p:pic>
    </p:spTree>
    <p:extLst>
      <p:ext uri="{BB962C8B-B14F-4D97-AF65-F5344CB8AC3E}">
        <p14:creationId xmlns:p14="http://schemas.microsoft.com/office/powerpoint/2010/main" val="2629382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Selected References</a:t>
            </a:r>
            <a:endParaRPr lang="en-US" sz="4000" b="1" dirty="0"/>
          </a:p>
        </p:txBody>
      </p:sp>
      <p:sp>
        <p:nvSpPr>
          <p:cNvPr id="3" name="Content Placeholder 2"/>
          <p:cNvSpPr>
            <a:spLocks noGrp="1"/>
          </p:cNvSpPr>
          <p:nvPr>
            <p:ph idx="1"/>
          </p:nvPr>
        </p:nvSpPr>
        <p:spPr>
          <a:xfrm>
            <a:off x="1463040" y="1752600"/>
            <a:ext cx="6196405" cy="4343400"/>
          </a:xfrm>
        </p:spPr>
        <p:txBody>
          <a:bodyPr>
            <a:normAutofit fontScale="32500" lnSpcReduction="20000"/>
          </a:bodyPr>
          <a:lstStyle/>
          <a:p>
            <a:endParaRPr lang="en-US" sz="2800" dirty="0"/>
          </a:p>
          <a:p>
            <a:pPr marL="0" indent="0">
              <a:buNone/>
            </a:pPr>
            <a:r>
              <a:rPr lang="en-US" sz="2800" dirty="0"/>
              <a:t>Duff, W. M. </a:t>
            </a:r>
            <a:r>
              <a:rPr lang="en-US" sz="2800" dirty="0" smtClean="0"/>
              <a:t>&amp; </a:t>
            </a:r>
            <a:r>
              <a:rPr lang="en-US" sz="2800" dirty="0"/>
              <a:t>Johnson, C. A. </a:t>
            </a:r>
            <a:r>
              <a:rPr lang="en-US" sz="2800" dirty="0" smtClean="0"/>
              <a:t>(2003). </a:t>
            </a:r>
            <a:r>
              <a:rPr lang="en-US" sz="2800" dirty="0"/>
              <a:t>Where is the list with all the names? Information-seeking behavior of genealogists. </a:t>
            </a:r>
            <a:r>
              <a:rPr lang="en-US" sz="2800" i="1" dirty="0" smtClean="0"/>
              <a:t>American Archivist, 66</a:t>
            </a:r>
            <a:r>
              <a:rPr lang="en-US" sz="2800" dirty="0"/>
              <a:t>, 79-95. </a:t>
            </a:r>
            <a:endParaRPr lang="en-US" sz="2800" dirty="0" smtClean="0"/>
          </a:p>
          <a:p>
            <a:pPr marL="0" indent="0">
              <a:buNone/>
            </a:pPr>
            <a:endParaRPr lang="en-US" sz="2800" dirty="0"/>
          </a:p>
          <a:p>
            <a:pPr marL="0" indent="0">
              <a:buNone/>
            </a:pPr>
            <a:r>
              <a:rPr lang="en-US" sz="2800" dirty="0" err="1"/>
              <a:t>Flinn</a:t>
            </a:r>
            <a:r>
              <a:rPr lang="en-US" sz="2800" dirty="0"/>
              <a:t>, A. (</a:t>
            </a:r>
            <a:r>
              <a:rPr lang="en-US" sz="2800" dirty="0" smtClean="0"/>
              <a:t>2010). </a:t>
            </a:r>
            <a:r>
              <a:rPr lang="en-US" sz="2800" dirty="0"/>
              <a:t>An attack on professionalism and scholarship?: </a:t>
            </a:r>
            <a:r>
              <a:rPr lang="en-US" sz="2800" dirty="0" err="1"/>
              <a:t>Democratising</a:t>
            </a:r>
            <a:r>
              <a:rPr lang="en-US" sz="2800" dirty="0"/>
              <a:t> archives and the production of knowledge. </a:t>
            </a:r>
            <a:r>
              <a:rPr lang="en-US" sz="2800" i="1" dirty="0" err="1"/>
              <a:t>Adriadne</a:t>
            </a:r>
            <a:r>
              <a:rPr lang="en-US" sz="2800" dirty="0"/>
              <a:t>, 72. </a:t>
            </a:r>
          </a:p>
          <a:p>
            <a:pPr marL="0" indent="0">
              <a:buNone/>
            </a:pPr>
            <a:endParaRPr lang="en-US" sz="2800" dirty="0" smtClean="0"/>
          </a:p>
          <a:p>
            <a:pPr marL="0" indent="0">
              <a:buNone/>
            </a:pPr>
            <a:r>
              <a:rPr lang="en-US" sz="2800" dirty="0" smtClean="0"/>
              <a:t>Fulton</a:t>
            </a:r>
            <a:r>
              <a:rPr lang="en-US" sz="2800" dirty="0"/>
              <a:t>, C. 2009. Quid pro quo: Information sharing in leisure activities. </a:t>
            </a:r>
            <a:r>
              <a:rPr lang="en-US" sz="2800" i="1" dirty="0" smtClean="0"/>
              <a:t>Library </a:t>
            </a:r>
            <a:r>
              <a:rPr lang="en-US" sz="2800" i="1" dirty="0"/>
              <a:t>Trends</a:t>
            </a:r>
            <a:r>
              <a:rPr lang="en-US" sz="2800" dirty="0"/>
              <a:t>, 57, 752-768</a:t>
            </a:r>
          </a:p>
          <a:p>
            <a:pPr marL="0" lvl="0" indent="0">
              <a:buNone/>
            </a:pPr>
            <a:endParaRPr lang="en-US" sz="2800" dirty="0" smtClean="0"/>
          </a:p>
          <a:p>
            <a:pPr marL="0" indent="0">
              <a:buNone/>
            </a:pPr>
            <a:r>
              <a:rPr lang="en-US" sz="2800" dirty="0"/>
              <a:t>Hong, L. </a:t>
            </a:r>
            <a:r>
              <a:rPr lang="en-US" sz="2800" dirty="0" smtClean="0"/>
              <a:t>&amp; </a:t>
            </a:r>
            <a:r>
              <a:rPr lang="en-US" sz="2800" dirty="0"/>
              <a:t>Davison, B. D. </a:t>
            </a:r>
            <a:r>
              <a:rPr lang="en-US" sz="2800" dirty="0" smtClean="0"/>
              <a:t>(2009). </a:t>
            </a:r>
            <a:r>
              <a:rPr lang="en-US" sz="2800" dirty="0"/>
              <a:t>A classification-based approach to question answering in discussion board. In </a:t>
            </a:r>
            <a:r>
              <a:rPr lang="en-US" sz="2800" i="1" dirty="0"/>
              <a:t>Proceedings of ACM SIGIR conference on Research and development in information retrieval </a:t>
            </a:r>
            <a:r>
              <a:rPr lang="en-US" sz="2800" dirty="0" smtClean="0"/>
              <a:t>(pp. 171-178</a:t>
            </a:r>
            <a:r>
              <a:rPr lang="en-US" sz="2800" dirty="0"/>
              <a:t>.). </a:t>
            </a:r>
            <a:r>
              <a:rPr lang="en-US" sz="2800" dirty="0" smtClean="0"/>
              <a:t>New </a:t>
            </a:r>
            <a:r>
              <a:rPr lang="en-US" sz="2800" dirty="0"/>
              <a:t>York, </a:t>
            </a:r>
            <a:r>
              <a:rPr lang="en-US" sz="2800" dirty="0" smtClean="0"/>
              <a:t>NY: ACM. </a:t>
            </a:r>
            <a:endParaRPr lang="en-US" sz="2800" dirty="0"/>
          </a:p>
          <a:p>
            <a:pPr marL="0" lvl="0" indent="0">
              <a:buNone/>
            </a:pPr>
            <a:endParaRPr lang="en-US" sz="2800" dirty="0" smtClean="0"/>
          </a:p>
          <a:p>
            <a:pPr marL="0" lvl="0" indent="0">
              <a:buNone/>
            </a:pPr>
            <a:r>
              <a:rPr lang="en-US" sz="2800" dirty="0" err="1"/>
              <a:t>Huvila</a:t>
            </a:r>
            <a:r>
              <a:rPr lang="en-US" sz="2800" dirty="0"/>
              <a:t>, I. (2008). Participatory archive: towards </a:t>
            </a:r>
            <a:r>
              <a:rPr lang="en-US" sz="2800" dirty="0" err="1"/>
              <a:t>decentralised</a:t>
            </a:r>
            <a:r>
              <a:rPr lang="en-US" sz="2800" dirty="0"/>
              <a:t> </a:t>
            </a:r>
            <a:r>
              <a:rPr lang="en-US" sz="2800" dirty="0" err="1"/>
              <a:t>curation</a:t>
            </a:r>
            <a:r>
              <a:rPr lang="en-US" sz="2800" dirty="0"/>
              <a:t>, radical user orientation, and broader contextualization of records management. </a:t>
            </a:r>
            <a:r>
              <a:rPr lang="en-US" sz="2800" i="1" dirty="0"/>
              <a:t>Archival Science, 8</a:t>
            </a:r>
            <a:r>
              <a:rPr lang="en-US" sz="2800" dirty="0"/>
              <a:t>, 15-36.</a:t>
            </a:r>
            <a:endParaRPr lang="en-US" sz="2800" dirty="0" smtClean="0"/>
          </a:p>
          <a:p>
            <a:pPr marL="0" lvl="0" indent="0">
              <a:buNone/>
            </a:pPr>
            <a:endParaRPr lang="en-US" sz="2800" dirty="0" smtClean="0"/>
          </a:p>
          <a:p>
            <a:pPr marL="0" lvl="0" indent="0">
              <a:buNone/>
            </a:pPr>
            <a:r>
              <a:rPr lang="en-US" sz="2800" dirty="0" err="1" smtClean="0"/>
              <a:t>Shachaf</a:t>
            </a:r>
            <a:r>
              <a:rPr lang="en-US" sz="2800" dirty="0"/>
              <a:t>, P. </a:t>
            </a:r>
            <a:r>
              <a:rPr lang="en-US" sz="2800" dirty="0" smtClean="0"/>
              <a:t>&amp; </a:t>
            </a:r>
            <a:r>
              <a:rPr lang="en-US" sz="2800" dirty="0"/>
              <a:t>Rosenbaum, H. </a:t>
            </a:r>
            <a:r>
              <a:rPr lang="en-US" sz="2800" dirty="0" smtClean="0"/>
              <a:t>(2009). </a:t>
            </a:r>
            <a:r>
              <a:rPr lang="en-US" sz="2800" dirty="0"/>
              <a:t>Online social reference: </a:t>
            </a:r>
            <a:r>
              <a:rPr lang="en-US" sz="2800" dirty="0" smtClean="0"/>
              <a:t>A </a:t>
            </a:r>
            <a:r>
              <a:rPr lang="en-US" sz="2800" dirty="0"/>
              <a:t>research agenda through a STIN framework. </a:t>
            </a:r>
            <a:r>
              <a:rPr lang="en-US" sz="2800" dirty="0" smtClean="0"/>
              <a:t>In proceedings of the </a:t>
            </a:r>
            <a:r>
              <a:rPr lang="en-US" sz="2800" i="1" dirty="0" err="1" smtClean="0"/>
              <a:t>iConference</a:t>
            </a:r>
            <a:r>
              <a:rPr lang="en-US" sz="2800" i="1" dirty="0" smtClean="0"/>
              <a:t> ’09. </a:t>
            </a:r>
            <a:r>
              <a:rPr lang="en-US" sz="2800" dirty="0" smtClean="0"/>
              <a:t>New </a:t>
            </a:r>
            <a:r>
              <a:rPr lang="en-US" sz="2800" dirty="0"/>
              <a:t>York, </a:t>
            </a:r>
            <a:r>
              <a:rPr lang="en-US" sz="2800" dirty="0" smtClean="0"/>
              <a:t>NY: ACM.  </a:t>
            </a:r>
          </a:p>
          <a:p>
            <a:pPr marL="0" lvl="0" indent="0">
              <a:buNone/>
            </a:pPr>
            <a:endParaRPr lang="en-US" sz="2800" dirty="0"/>
          </a:p>
          <a:p>
            <a:pPr marL="0" indent="0">
              <a:buNone/>
            </a:pPr>
            <a:r>
              <a:rPr lang="en-US" sz="2800" dirty="0"/>
              <a:t>Shah, C., Oh, J.S., </a:t>
            </a:r>
            <a:r>
              <a:rPr lang="en-US" sz="2800" dirty="0" smtClean="0"/>
              <a:t>&amp; </a:t>
            </a:r>
            <a:r>
              <a:rPr lang="en-US" sz="2800" dirty="0"/>
              <a:t>Oh, S. </a:t>
            </a:r>
            <a:r>
              <a:rPr lang="en-US" sz="2800" dirty="0" smtClean="0"/>
              <a:t>(2008). </a:t>
            </a:r>
            <a:r>
              <a:rPr lang="en-US" sz="2800" dirty="0"/>
              <a:t>Exploring characteristics and effects of user participation in online social Q&amp;A sites. </a:t>
            </a:r>
            <a:r>
              <a:rPr lang="en-US" sz="2800" i="1" dirty="0"/>
              <a:t>First </a:t>
            </a:r>
            <a:r>
              <a:rPr lang="en-US" sz="2800" i="1" dirty="0" smtClean="0"/>
              <a:t>Monday</a:t>
            </a:r>
            <a:r>
              <a:rPr lang="en-US" sz="2800" dirty="0" smtClean="0"/>
              <a:t>, </a:t>
            </a:r>
            <a:r>
              <a:rPr lang="en-US" sz="2800" i="1" dirty="0" smtClean="0"/>
              <a:t>13</a:t>
            </a:r>
            <a:r>
              <a:rPr lang="en-US" sz="2800" dirty="0"/>
              <a:t>, 9. </a:t>
            </a:r>
            <a:endParaRPr lang="en-US" sz="2800" u="sng" dirty="0" smtClean="0"/>
          </a:p>
          <a:p>
            <a:pPr marL="0" indent="0">
              <a:buNone/>
            </a:pPr>
            <a:endParaRPr lang="en-US" sz="2800" dirty="0" smtClean="0"/>
          </a:p>
          <a:p>
            <a:pPr marL="0" indent="0">
              <a:buNone/>
            </a:pPr>
            <a:r>
              <a:rPr lang="en-US" sz="2800" dirty="0" smtClean="0"/>
              <a:t>Veale</a:t>
            </a:r>
            <a:r>
              <a:rPr lang="en-US" sz="2800" dirty="0"/>
              <a:t>, K. </a:t>
            </a:r>
            <a:r>
              <a:rPr lang="en-US" sz="2800" dirty="0" smtClean="0"/>
              <a:t>(2004). </a:t>
            </a:r>
            <a:r>
              <a:rPr lang="en-US" sz="2800" dirty="0"/>
              <a:t>Discussing our </a:t>
            </a:r>
            <a:r>
              <a:rPr lang="en-US" sz="2800" dirty="0" smtClean="0"/>
              <a:t>family trees</a:t>
            </a:r>
            <a:r>
              <a:rPr lang="en-US" sz="2800" dirty="0"/>
              <a:t>: Finding </a:t>
            </a:r>
            <a:r>
              <a:rPr lang="en-US" sz="2800" dirty="0" smtClean="0"/>
              <a:t>community-based communication </a:t>
            </a:r>
            <a:r>
              <a:rPr lang="en-US" sz="2800" dirty="0"/>
              <a:t>in </a:t>
            </a:r>
            <a:r>
              <a:rPr lang="en-US" sz="2800" dirty="0" smtClean="0"/>
              <a:t>genealogical newsgroups</a:t>
            </a:r>
            <a:r>
              <a:rPr lang="en-US" sz="2800" dirty="0"/>
              <a:t>. </a:t>
            </a:r>
            <a:r>
              <a:rPr lang="en-US" sz="2800" i="1" dirty="0" smtClean="0"/>
              <a:t>Journal </a:t>
            </a:r>
            <a:r>
              <a:rPr lang="en-US" sz="2800" i="1" dirty="0"/>
              <a:t>of Education, Community and Values: Interface on the Internet, 4</a:t>
            </a:r>
            <a:r>
              <a:rPr lang="en-US" sz="2800" dirty="0"/>
              <a:t>(4).</a:t>
            </a:r>
          </a:p>
          <a:p>
            <a:pPr marL="0" indent="0">
              <a:buNone/>
            </a:pPr>
            <a:endParaRPr lang="en-US" sz="2800" dirty="0" smtClean="0"/>
          </a:p>
          <a:p>
            <a:pPr marL="0" indent="0">
              <a:buNone/>
            </a:pPr>
            <a:r>
              <a:rPr lang="en-US" sz="2800" dirty="0" err="1" smtClean="0"/>
              <a:t>Yakel</a:t>
            </a:r>
            <a:r>
              <a:rPr lang="en-US" sz="2800" dirty="0"/>
              <a:t>, </a:t>
            </a:r>
            <a:r>
              <a:rPr lang="en-US" sz="2800" dirty="0" smtClean="0"/>
              <a:t>E. &amp; </a:t>
            </a:r>
            <a:r>
              <a:rPr lang="en-US" sz="2800" dirty="0"/>
              <a:t>Torres, D.A. </a:t>
            </a:r>
            <a:r>
              <a:rPr lang="en-US" sz="2800" dirty="0" smtClean="0"/>
              <a:t>(2007). </a:t>
            </a:r>
            <a:r>
              <a:rPr lang="en-US" sz="2800" dirty="0"/>
              <a:t>Genealogists as a “community of records.” </a:t>
            </a:r>
            <a:r>
              <a:rPr lang="en-US" sz="2800" i="1" dirty="0" smtClean="0"/>
              <a:t>American Archivist, 70</a:t>
            </a:r>
            <a:r>
              <a:rPr lang="en-US" sz="2800" dirty="0"/>
              <a:t>, 93-113</a:t>
            </a:r>
            <a:r>
              <a:rPr lang="en-US" sz="2800" dirty="0" smtClean="0"/>
              <a:t>.</a:t>
            </a:r>
          </a:p>
          <a:p>
            <a:pPr marL="0" indent="0">
              <a:buNone/>
            </a:pPr>
            <a:endParaRPr lang="en-US" sz="2800" dirty="0"/>
          </a:p>
          <a:p>
            <a:pPr marL="0" indent="0">
              <a:buNone/>
            </a:pPr>
            <a:r>
              <a:rPr lang="en-US" sz="2800" dirty="0" err="1" smtClean="0"/>
              <a:t>Welser</a:t>
            </a:r>
            <a:r>
              <a:rPr lang="en-US" sz="2800" dirty="0"/>
              <a:t>, H.T., </a:t>
            </a:r>
            <a:r>
              <a:rPr lang="en-US" sz="2800" dirty="0" err="1"/>
              <a:t>Gleave</a:t>
            </a:r>
            <a:r>
              <a:rPr lang="en-US" sz="2800" dirty="0"/>
              <a:t>, E., Fisher, D., </a:t>
            </a:r>
            <a:r>
              <a:rPr lang="en-US" sz="2800" dirty="0" smtClean="0"/>
              <a:t>&amp; </a:t>
            </a:r>
            <a:r>
              <a:rPr lang="en-US" sz="2800" dirty="0"/>
              <a:t>Smith, M. </a:t>
            </a:r>
            <a:r>
              <a:rPr lang="en-US" sz="2800" dirty="0" smtClean="0"/>
              <a:t>(2007). </a:t>
            </a:r>
            <a:r>
              <a:rPr lang="en-US" sz="2800" dirty="0"/>
              <a:t>Visualizing the signatures of social roles in online discussion groups.</a:t>
            </a:r>
            <a:r>
              <a:rPr lang="en-US" sz="2800" i="1" dirty="0"/>
              <a:t> Journal of Social Structure</a:t>
            </a:r>
            <a:r>
              <a:rPr lang="en-US" sz="2800" dirty="0"/>
              <a:t>, </a:t>
            </a:r>
            <a:r>
              <a:rPr lang="en-US" sz="2800" i="1" dirty="0" smtClean="0"/>
              <a:t>8(</a:t>
            </a:r>
            <a:r>
              <a:rPr lang="en-US" sz="2800" dirty="0" smtClean="0"/>
              <a:t>2), </a:t>
            </a:r>
            <a:r>
              <a:rPr lang="en-US" sz="2800" dirty="0"/>
              <a:t>1-32</a:t>
            </a:r>
            <a:r>
              <a:rPr lang="en-US" sz="2800" dirty="0" smtClean="0"/>
              <a:t>.</a:t>
            </a:r>
          </a:p>
          <a:p>
            <a:pPr marL="0" indent="0">
              <a:buNone/>
            </a:pPr>
            <a:endParaRPr lang="en-US" sz="2800" dirty="0"/>
          </a:p>
          <a:p>
            <a:pPr marL="0" lvl="0" indent="0">
              <a:buNone/>
            </a:pPr>
            <a:r>
              <a:rPr lang="en-US" sz="2800" dirty="0"/>
              <a:t>Zhang, J., Ackerman, M. S., </a:t>
            </a:r>
            <a:r>
              <a:rPr lang="en-US" sz="2800" dirty="0" smtClean="0"/>
              <a:t>&amp; </a:t>
            </a:r>
            <a:r>
              <a:rPr lang="en-US" sz="2800" dirty="0" err="1"/>
              <a:t>Adamic</a:t>
            </a:r>
            <a:r>
              <a:rPr lang="en-US" sz="2800" dirty="0"/>
              <a:t>, L. </a:t>
            </a:r>
            <a:r>
              <a:rPr lang="en-US" sz="2800" dirty="0" smtClean="0"/>
              <a:t>(2007). </a:t>
            </a:r>
            <a:r>
              <a:rPr lang="en-US" sz="2800" dirty="0"/>
              <a:t>Expertise networks in online communities: structure and algorithms. In  </a:t>
            </a:r>
            <a:r>
              <a:rPr lang="en-US" sz="2800" i="1" dirty="0"/>
              <a:t>Proceedings of the 16</a:t>
            </a:r>
            <a:r>
              <a:rPr lang="en-US" sz="2800" i="1" baseline="30000" dirty="0"/>
              <a:t>th</a:t>
            </a:r>
            <a:r>
              <a:rPr lang="en-US" sz="2800" i="1" dirty="0"/>
              <a:t>international conference on World Wide Web </a:t>
            </a:r>
            <a:r>
              <a:rPr lang="en-US" sz="2800" dirty="0" smtClean="0"/>
              <a:t>(pp. 221-230</a:t>
            </a:r>
            <a:r>
              <a:rPr lang="en-US" sz="2800" dirty="0"/>
              <a:t>). </a:t>
            </a:r>
            <a:r>
              <a:rPr lang="en-US" sz="2800" dirty="0" smtClean="0"/>
              <a:t>New </a:t>
            </a:r>
            <a:r>
              <a:rPr lang="en-US" sz="2800" dirty="0"/>
              <a:t>York, </a:t>
            </a:r>
            <a:r>
              <a:rPr lang="en-US" sz="2800" dirty="0" smtClean="0"/>
              <a:t>NY: ACM.</a:t>
            </a:r>
            <a:endParaRPr lang="en-US" sz="2800" dirty="0"/>
          </a:p>
          <a:p>
            <a:pPr marL="0" indent="0">
              <a:buNone/>
            </a:pPr>
            <a:endParaRPr lang="en-US" dirty="0"/>
          </a:p>
          <a:p>
            <a:pPr marL="0" lvl="0" indent="0">
              <a:buNone/>
            </a:pPr>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382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371600"/>
          </a:xfrm>
        </p:spPr>
        <p:txBody>
          <a:bodyPr>
            <a:normAutofit fontScale="90000"/>
          </a:bodyPr>
          <a:lstStyle/>
          <a:p>
            <a:r>
              <a:rPr lang="en-US" sz="3200" b="1" dirty="0" smtClean="0"/>
              <a:t>What We Know About  the Interactions of Family History Researchers (FHRs)</a:t>
            </a:r>
            <a:endParaRPr lang="en-US" sz="3200" b="1" dirty="0"/>
          </a:p>
        </p:txBody>
      </p:sp>
      <p:sp>
        <p:nvSpPr>
          <p:cNvPr id="3" name="Content Placeholder 2"/>
          <p:cNvSpPr>
            <a:spLocks noGrp="1"/>
          </p:cNvSpPr>
          <p:nvPr>
            <p:ph idx="1"/>
          </p:nvPr>
        </p:nvSpPr>
        <p:spPr>
          <a:xfrm>
            <a:off x="914400" y="2133600"/>
            <a:ext cx="7391400" cy="4038600"/>
          </a:xfrm>
        </p:spPr>
        <p:txBody>
          <a:bodyPr>
            <a:normAutofit fontScale="25000" lnSpcReduction="20000"/>
          </a:bodyPr>
          <a:lstStyle/>
          <a:p>
            <a:r>
              <a:rPr lang="en-US" sz="8000" b="1" dirty="0" smtClean="0"/>
              <a:t>Information sharing community  (Duff &amp; Johnson, 2003; </a:t>
            </a:r>
            <a:r>
              <a:rPr lang="en-US" sz="8000" b="1" dirty="0" err="1" smtClean="0"/>
              <a:t>Yakel</a:t>
            </a:r>
            <a:r>
              <a:rPr lang="en-US" sz="8000" b="1" dirty="0" smtClean="0"/>
              <a:t> &amp;Torres, 2007</a:t>
            </a:r>
            <a:r>
              <a:rPr lang="en-US" sz="8000" b="1" dirty="0"/>
              <a:t>;</a:t>
            </a:r>
            <a:r>
              <a:rPr lang="en-US" sz="8000" b="1" dirty="0" smtClean="0"/>
              <a:t> Fulton, 2009) </a:t>
            </a:r>
          </a:p>
          <a:p>
            <a:pPr lvl="1"/>
            <a:endParaRPr lang="en-US" sz="8000" b="1" dirty="0" smtClean="0"/>
          </a:p>
          <a:p>
            <a:r>
              <a:rPr lang="en-US" sz="8200" b="1" dirty="0" smtClean="0"/>
              <a:t>Face-to-face interactions: experienced FHRs assist others by providing instructional help, such as “teaching </a:t>
            </a:r>
            <a:r>
              <a:rPr lang="en-US" sz="8200" b="1" dirty="0"/>
              <a:t>them to interpret records, instructing them in search strategies and processes, and passing on other forms of both explicit and tacit </a:t>
            </a:r>
            <a:r>
              <a:rPr lang="en-US" sz="8200" b="1" dirty="0" smtClean="0"/>
              <a:t>knowledge” (</a:t>
            </a:r>
            <a:r>
              <a:rPr lang="en-US" sz="8200" b="1" dirty="0" err="1" smtClean="0"/>
              <a:t>Yakel</a:t>
            </a:r>
            <a:r>
              <a:rPr lang="en-US" sz="8200" b="1" dirty="0" smtClean="0"/>
              <a:t> </a:t>
            </a:r>
            <a:r>
              <a:rPr lang="en-US" sz="8200" b="1" dirty="0"/>
              <a:t>&amp;</a:t>
            </a:r>
            <a:r>
              <a:rPr lang="en-US" sz="8200" b="1" dirty="0" smtClean="0"/>
              <a:t>Torres, 2007)</a:t>
            </a:r>
          </a:p>
          <a:p>
            <a:endParaRPr lang="en-US" sz="8000" b="1" dirty="0" smtClean="0"/>
          </a:p>
          <a:p>
            <a:r>
              <a:rPr lang="en-US" sz="8000" b="1" dirty="0" smtClean="0"/>
              <a:t>Virtual interactions: inchoate picture</a:t>
            </a:r>
          </a:p>
          <a:p>
            <a:pPr lvl="1"/>
            <a:r>
              <a:rPr lang="en-US" sz="7800" b="1" dirty="0" smtClean="0"/>
              <a:t>Web provides a means for FHRs  to connect with weak ties (Fulton, 2009)</a:t>
            </a:r>
          </a:p>
          <a:p>
            <a:pPr lvl="1"/>
            <a:r>
              <a:rPr lang="en-US" sz="8000" b="1" dirty="0" smtClean="0"/>
              <a:t>FHR newsgroups are virtual communities (Veale, 2004)</a:t>
            </a:r>
          </a:p>
          <a:p>
            <a:endParaRPr lang="en-US" dirty="0"/>
          </a:p>
        </p:txBody>
      </p:sp>
      <p:cxnSp>
        <p:nvCxnSpPr>
          <p:cNvPr id="4" name="Straight Connector 3"/>
          <p:cNvCxnSpPr/>
          <p:nvPr/>
        </p:nvCxnSpPr>
        <p:spPr>
          <a:xfrm>
            <a:off x="685800" y="1828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837519"/>
      </p:ext>
    </p:extLst>
  </p:cSld>
  <p:clrMapOvr>
    <a:masterClrMapping/>
  </p:clrMapOvr>
  <mc:AlternateContent xmlns:mc="http://schemas.openxmlformats.org/markup-compatibility/2006" xmlns:p14="http://schemas.microsoft.com/office/powerpoint/2010/main">
    <mc:Choice Requires="p14">
      <p:transition spd="slow" p14:dur="2000" advTm="74187"/>
    </mc:Choice>
    <mc:Fallback xmlns="">
      <p:transition spd="slow" advTm="7418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7391400" cy="1371600"/>
          </a:xfrm>
        </p:spPr>
        <p:txBody>
          <a:bodyPr>
            <a:normAutofit/>
          </a:bodyPr>
          <a:lstStyle/>
          <a:p>
            <a:r>
              <a:rPr lang="en-US" sz="3200" b="1" dirty="0"/>
              <a:t>What We Know About Users of Q&amp;A Forums</a:t>
            </a:r>
          </a:p>
        </p:txBody>
      </p:sp>
      <p:sp>
        <p:nvSpPr>
          <p:cNvPr id="3" name="Content Placeholder 2"/>
          <p:cNvSpPr>
            <a:spLocks noGrp="1"/>
          </p:cNvSpPr>
          <p:nvPr>
            <p:ph idx="1"/>
          </p:nvPr>
        </p:nvSpPr>
        <p:spPr>
          <a:xfrm>
            <a:off x="990600" y="1981200"/>
            <a:ext cx="7315200" cy="4191000"/>
          </a:xfrm>
        </p:spPr>
        <p:txBody>
          <a:bodyPr>
            <a:normAutofit fontScale="77500" lnSpcReduction="20000"/>
          </a:bodyPr>
          <a:lstStyle/>
          <a:p>
            <a:r>
              <a:rPr lang="en-US" b="1" dirty="0" smtClean="0"/>
              <a:t>Data drawn from large multipurpose Q&amp;A websites</a:t>
            </a:r>
          </a:p>
          <a:p>
            <a:endParaRPr lang="en-US" b="1" dirty="0"/>
          </a:p>
          <a:p>
            <a:r>
              <a:rPr lang="en-US" b="1" dirty="0"/>
              <a:t>Conducted with an eye to automatic retrieval </a:t>
            </a:r>
          </a:p>
          <a:p>
            <a:endParaRPr lang="en-US" b="1" dirty="0"/>
          </a:p>
          <a:p>
            <a:r>
              <a:rPr lang="en-US" b="1" dirty="0" smtClean="0"/>
              <a:t>Two types of users: users </a:t>
            </a:r>
            <a:r>
              <a:rPr lang="en-US" b="1" dirty="0"/>
              <a:t>who ask questions and users who answer </a:t>
            </a:r>
            <a:r>
              <a:rPr lang="en-US" b="1" dirty="0" smtClean="0"/>
              <a:t>questions (e.g. Shah, et al., 2008) </a:t>
            </a:r>
          </a:p>
          <a:p>
            <a:endParaRPr lang="en-US" b="1" dirty="0" smtClean="0"/>
          </a:p>
          <a:p>
            <a:r>
              <a:rPr lang="en-US" b="1" dirty="0" smtClean="0"/>
              <a:t>A small group </a:t>
            </a:r>
            <a:r>
              <a:rPr lang="en-US" b="1" dirty="0"/>
              <a:t>of answerers </a:t>
            </a:r>
            <a:r>
              <a:rPr lang="en-US" b="1" dirty="0" smtClean="0"/>
              <a:t>disproportionately answer a </a:t>
            </a:r>
            <a:r>
              <a:rPr lang="en-US" b="1" dirty="0"/>
              <a:t>large share of the </a:t>
            </a:r>
            <a:r>
              <a:rPr lang="en-US" b="1" dirty="0" smtClean="0"/>
              <a:t>questions (e.g. Zhang, et al.,  2007)</a:t>
            </a:r>
          </a:p>
          <a:p>
            <a:endParaRPr lang="en-US" b="1" dirty="0"/>
          </a:p>
          <a:p>
            <a:r>
              <a:rPr lang="en-US" b="1" dirty="0" smtClean="0"/>
              <a:t>These studies “have </a:t>
            </a:r>
            <a:r>
              <a:rPr lang="en-US" b="1" dirty="0"/>
              <a:t>not yet unpacked the black box of the processes that characterize Q&amp;A </a:t>
            </a:r>
            <a:r>
              <a:rPr lang="en-US" b="1" dirty="0" smtClean="0"/>
              <a:t>sites” </a:t>
            </a:r>
            <a:r>
              <a:rPr lang="en-US" b="1" dirty="0"/>
              <a:t>and have not examined these sites “in the context of larger societal or even industry trends” </a:t>
            </a:r>
            <a:r>
              <a:rPr lang="en-US" b="1" dirty="0" smtClean="0"/>
              <a:t>(Rosenbaum &amp; </a:t>
            </a:r>
            <a:r>
              <a:rPr lang="en-US" b="1" dirty="0" err="1" smtClean="0"/>
              <a:t>Shachaf</a:t>
            </a:r>
            <a:r>
              <a:rPr lang="en-US" b="1" dirty="0" smtClean="0"/>
              <a:t>, 2009</a:t>
            </a:r>
            <a:r>
              <a:rPr lang="en-US" dirty="0" smtClean="0"/>
              <a:t>)</a:t>
            </a:r>
          </a:p>
          <a:p>
            <a:pPr lvl="2"/>
            <a:r>
              <a:rPr lang="en-US" b="1" dirty="0"/>
              <a:t>Micro collaboration (</a:t>
            </a:r>
            <a:r>
              <a:rPr lang="en-US" b="1" dirty="0" err="1"/>
              <a:t>Gazen</a:t>
            </a:r>
            <a:r>
              <a:rPr lang="en-US" b="1" dirty="0"/>
              <a:t>, 2010)</a:t>
            </a:r>
          </a:p>
          <a:p>
            <a:pPr lvl="1"/>
            <a:endParaRPr lang="en-US" b="1" dirty="0"/>
          </a:p>
          <a:p>
            <a:endParaRPr lang="en-US" dirty="0"/>
          </a:p>
        </p:txBody>
      </p:sp>
      <p:cxnSp>
        <p:nvCxnSpPr>
          <p:cNvPr id="4" name="Straight Connector 3"/>
          <p:cNvCxnSpPr/>
          <p:nvPr/>
        </p:nvCxnSpPr>
        <p:spPr>
          <a:xfrm>
            <a:off x="685800" y="1828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356835"/>
      </p:ext>
    </p:extLst>
  </p:cSld>
  <p:clrMapOvr>
    <a:masterClrMapping/>
  </p:clrMapOvr>
  <mc:AlternateContent xmlns:mc="http://schemas.openxmlformats.org/markup-compatibility/2006" xmlns:p14="http://schemas.microsoft.com/office/powerpoint/2010/main">
    <mc:Choice Requires="p14">
      <p:transition spd="slow" p14:dur="2000" advTm="79234"/>
    </mc:Choice>
    <mc:Fallback xmlns="">
      <p:transition spd="slow" advTm="7923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371600"/>
          </a:xfrm>
        </p:spPr>
        <p:txBody>
          <a:bodyPr>
            <a:normAutofit/>
          </a:bodyPr>
          <a:lstStyle/>
          <a:p>
            <a:r>
              <a:rPr lang="en-US" sz="4000" b="1" dirty="0"/>
              <a:t>Research Questions</a:t>
            </a:r>
          </a:p>
        </p:txBody>
      </p:sp>
      <p:sp>
        <p:nvSpPr>
          <p:cNvPr id="3" name="Content Placeholder 2"/>
          <p:cNvSpPr>
            <a:spLocks noGrp="1"/>
          </p:cNvSpPr>
          <p:nvPr>
            <p:ph idx="1"/>
          </p:nvPr>
        </p:nvSpPr>
        <p:spPr>
          <a:xfrm>
            <a:off x="914400" y="1981200"/>
            <a:ext cx="7391400" cy="4191000"/>
          </a:xfrm>
        </p:spPr>
        <p:txBody>
          <a:bodyPr>
            <a:normAutofit fontScale="32500" lnSpcReduction="20000"/>
          </a:bodyPr>
          <a:lstStyle/>
          <a:p>
            <a:r>
              <a:rPr lang="en-US" sz="8000" b="1" dirty="0"/>
              <a:t>What kinds of social interactions emerge among askers and answerers on a message board for </a:t>
            </a:r>
            <a:r>
              <a:rPr lang="en-US" sz="8000" b="1" dirty="0" smtClean="0"/>
              <a:t>family history researchers (FHRs)?</a:t>
            </a:r>
          </a:p>
          <a:p>
            <a:pPr marL="0" indent="0">
              <a:buNone/>
            </a:pPr>
            <a:endParaRPr lang="en-US" sz="8000" b="1" dirty="0"/>
          </a:p>
          <a:p>
            <a:r>
              <a:rPr lang="en-US" sz="8000" b="1" dirty="0"/>
              <a:t>In what </a:t>
            </a:r>
            <a:r>
              <a:rPr lang="en-US" sz="8000" b="1" dirty="0" smtClean="0"/>
              <a:t>ways does the </a:t>
            </a:r>
            <a:r>
              <a:rPr lang="en-US" sz="8000" b="1" dirty="0"/>
              <a:t>mediated environment influence those interactions</a:t>
            </a:r>
            <a:r>
              <a:rPr lang="en-US" sz="8000" b="1" dirty="0" smtClean="0"/>
              <a:t>?</a:t>
            </a:r>
          </a:p>
          <a:p>
            <a:pPr marL="0" indent="0">
              <a:buNone/>
            </a:pPr>
            <a:endParaRPr lang="en-US" sz="8000" b="1" dirty="0"/>
          </a:p>
          <a:p>
            <a:r>
              <a:rPr lang="en-US" sz="8000" b="1" dirty="0"/>
              <a:t>Are Q&amp;A forums serving as a means to educate users about the practices of </a:t>
            </a:r>
            <a:r>
              <a:rPr lang="en-US" sz="8000" b="1" dirty="0" smtClean="0"/>
              <a:t>the FHR community?</a:t>
            </a:r>
            <a:endParaRPr lang="en-US" sz="8000" b="1" dirty="0"/>
          </a:p>
          <a:p>
            <a:endParaRPr lang="en-US" b="1" dirty="0"/>
          </a:p>
        </p:txBody>
      </p:sp>
      <p:cxnSp>
        <p:nvCxnSpPr>
          <p:cNvPr id="4" name="Straight Connector 3"/>
          <p:cNvCxnSpPr/>
          <p:nvPr/>
        </p:nvCxnSpPr>
        <p:spPr>
          <a:xfrm>
            <a:off x="714375" y="16764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383912"/>
      </p:ext>
    </p:extLst>
  </p:cSld>
  <p:clrMapOvr>
    <a:masterClrMapping/>
  </p:clrMapOvr>
  <mc:AlternateContent xmlns:mc="http://schemas.openxmlformats.org/markup-compatibility/2006" xmlns:p14="http://schemas.microsoft.com/office/powerpoint/2010/main">
    <mc:Choice Requires="p14">
      <p:transition spd="slow" p14:dur="2000" advTm="40612"/>
    </mc:Choice>
    <mc:Fallback xmlns="">
      <p:transition spd="slow" advTm="4061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67" y="304800"/>
            <a:ext cx="8629934" cy="6248400"/>
          </a:xfrm>
          <a:prstGeom prst="rect">
            <a:avLst/>
          </a:prstGeom>
        </p:spPr>
      </p:pic>
    </p:spTree>
    <p:extLst>
      <p:ext uri="{BB962C8B-B14F-4D97-AF65-F5344CB8AC3E}">
        <p14:creationId xmlns:p14="http://schemas.microsoft.com/office/powerpoint/2010/main" val="4124235604"/>
      </p:ext>
    </p:extLst>
  </p:cSld>
  <p:clrMapOvr>
    <a:masterClrMapping/>
  </p:clrMapOvr>
  <mc:AlternateContent xmlns:mc="http://schemas.openxmlformats.org/markup-compatibility/2006" xmlns:p14="http://schemas.microsoft.com/office/powerpoint/2010/main">
    <mc:Choice Requires="p14">
      <p:transition spd="slow" p14:dur="2000" advTm="18418"/>
    </mc:Choice>
    <mc:Fallback xmlns="">
      <p:transition spd="slow" advTm="184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Method</a:t>
            </a:r>
            <a:endParaRPr lang="en-US" sz="4000" b="1" dirty="0"/>
          </a:p>
        </p:txBody>
      </p:sp>
      <p:sp>
        <p:nvSpPr>
          <p:cNvPr id="3" name="Content Placeholder 2"/>
          <p:cNvSpPr>
            <a:spLocks noGrp="1"/>
          </p:cNvSpPr>
          <p:nvPr>
            <p:ph idx="1"/>
          </p:nvPr>
        </p:nvSpPr>
        <p:spPr>
          <a:xfrm>
            <a:off x="1463040" y="1752600"/>
            <a:ext cx="6196405" cy="4343400"/>
          </a:xfrm>
        </p:spPr>
        <p:txBody>
          <a:bodyPr>
            <a:normAutofit fontScale="25000" lnSpcReduction="20000"/>
          </a:bodyPr>
          <a:lstStyle/>
          <a:p>
            <a:r>
              <a:rPr lang="en-US" sz="8000" b="1" dirty="0" smtClean="0"/>
              <a:t>All posts from Jan</a:t>
            </a:r>
            <a:r>
              <a:rPr lang="en-US" sz="8000" b="1" dirty="0"/>
              <a:t>. </a:t>
            </a:r>
            <a:r>
              <a:rPr lang="en-US" sz="8000" b="1" dirty="0" smtClean="0"/>
              <a:t>2010- Dec. 2010 analyzed (total: 1,087 posts) </a:t>
            </a:r>
          </a:p>
          <a:p>
            <a:endParaRPr lang="en-US" sz="8000" b="1" dirty="0"/>
          </a:p>
          <a:p>
            <a:r>
              <a:rPr lang="en-US" sz="8000" b="1" dirty="0" smtClean="0"/>
              <a:t>Content and thread analyses</a:t>
            </a:r>
          </a:p>
          <a:p>
            <a:pPr lvl="1"/>
            <a:r>
              <a:rPr lang="en-US" sz="7800" b="1" dirty="0" smtClean="0"/>
              <a:t>200 posts categorized using categories drawn from existing Q&amp;A typologies </a:t>
            </a:r>
          </a:p>
          <a:p>
            <a:pPr lvl="1"/>
            <a:r>
              <a:rPr lang="en-US" sz="7800" b="1" dirty="0" smtClean="0"/>
              <a:t>Posts were divided into asker and answerer posts</a:t>
            </a:r>
          </a:p>
          <a:p>
            <a:pPr lvl="1"/>
            <a:r>
              <a:rPr lang="en-US" sz="8000" b="1" dirty="0"/>
              <a:t>Iterative process -- additional </a:t>
            </a:r>
            <a:r>
              <a:rPr lang="en-US" sz="8000" b="1" dirty="0" smtClean="0"/>
              <a:t>categories identified </a:t>
            </a:r>
            <a:r>
              <a:rPr lang="en-US" sz="8000" b="1" dirty="0"/>
              <a:t>and </a:t>
            </a:r>
            <a:r>
              <a:rPr lang="en-US" sz="8000" b="1" dirty="0" smtClean="0"/>
              <a:t>categories </a:t>
            </a:r>
            <a:r>
              <a:rPr lang="en-US" sz="8000" b="1" dirty="0"/>
              <a:t>that did not adequately represent posts </a:t>
            </a:r>
            <a:r>
              <a:rPr lang="en-US" sz="8000" b="1" dirty="0" smtClean="0"/>
              <a:t>replaced </a:t>
            </a:r>
          </a:p>
          <a:p>
            <a:pPr lvl="1"/>
            <a:r>
              <a:rPr lang="en-US" sz="8000" b="1" dirty="0" smtClean="0"/>
              <a:t>Factual </a:t>
            </a:r>
            <a:r>
              <a:rPr lang="en-US" sz="8000" b="1" dirty="0"/>
              <a:t>answers were also examined to determine, if possible, the source of the </a:t>
            </a:r>
            <a:r>
              <a:rPr lang="en-US" sz="8000" b="1" dirty="0" smtClean="0"/>
              <a:t>data</a:t>
            </a:r>
          </a:p>
          <a:p>
            <a:pPr marL="365760" lvl="1" indent="0">
              <a:buNone/>
            </a:pPr>
            <a:endParaRPr lang="en-US" sz="8000" b="1" dirty="0" smtClean="0"/>
          </a:p>
          <a:p>
            <a:r>
              <a:rPr lang="en-US" sz="8200" b="1" dirty="0" smtClean="0"/>
              <a:t>Descriptive statistics generated (SPSS)</a:t>
            </a:r>
          </a:p>
          <a:p>
            <a:pPr lvl="1"/>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593126"/>
      </p:ext>
    </p:extLst>
  </p:cSld>
  <p:clrMapOvr>
    <a:masterClrMapping/>
  </p:clrMapOvr>
  <mc:AlternateContent xmlns:mc="http://schemas.openxmlformats.org/markup-compatibility/2006" xmlns:p14="http://schemas.microsoft.com/office/powerpoint/2010/main">
    <mc:Choice Requires="p14">
      <p:transition spd="slow" p14:dur="2000" advTm="58405"/>
    </mc:Choice>
    <mc:Fallback xmlns="">
      <p:transition spd="slow" advTm="584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52" y="533400"/>
            <a:ext cx="6965245" cy="1202485"/>
          </a:xfrm>
        </p:spPr>
        <p:txBody>
          <a:bodyPr>
            <a:normAutofit/>
          </a:bodyPr>
          <a:lstStyle/>
          <a:p>
            <a:r>
              <a:rPr lang="en-US" sz="4000" b="1" dirty="0" smtClean="0"/>
              <a:t>Asker Posts</a:t>
            </a:r>
            <a:endParaRPr lang="en-US" sz="4000" b="1" dirty="0"/>
          </a:p>
        </p:txBody>
      </p:sp>
      <p:sp>
        <p:nvSpPr>
          <p:cNvPr id="3" name="Content Placeholder 2"/>
          <p:cNvSpPr>
            <a:spLocks noGrp="1"/>
          </p:cNvSpPr>
          <p:nvPr>
            <p:ph idx="1"/>
          </p:nvPr>
        </p:nvSpPr>
        <p:spPr>
          <a:xfrm>
            <a:off x="1463040" y="1752600"/>
            <a:ext cx="6196405" cy="4343400"/>
          </a:xfrm>
        </p:spPr>
        <p:txBody>
          <a:bodyPr>
            <a:normAutofit/>
          </a:bodyPr>
          <a:lstStyle/>
          <a:p>
            <a:pPr fontAlgn="t"/>
            <a:r>
              <a:rPr lang="en-US" b="1" dirty="0"/>
              <a:t>Factual Question</a:t>
            </a:r>
            <a:endParaRPr lang="en-US" sz="2800" dirty="0"/>
          </a:p>
          <a:p>
            <a:pPr fontAlgn="t"/>
            <a:r>
              <a:rPr lang="en-US" b="1" dirty="0"/>
              <a:t>Instruct Question</a:t>
            </a:r>
            <a:endParaRPr lang="en-US" sz="2800" dirty="0"/>
          </a:p>
          <a:p>
            <a:pPr fontAlgn="t"/>
            <a:r>
              <a:rPr lang="en-US" b="1" dirty="0"/>
              <a:t>Source Question</a:t>
            </a:r>
            <a:endParaRPr lang="en-US" sz="2800" dirty="0"/>
          </a:p>
          <a:p>
            <a:pPr fontAlgn="t"/>
            <a:r>
              <a:rPr lang="en-US" b="1" dirty="0"/>
              <a:t>Request for Family Contact Question</a:t>
            </a:r>
            <a:endParaRPr lang="en-US" sz="2800" dirty="0"/>
          </a:p>
          <a:p>
            <a:pPr fontAlgn="t"/>
            <a:r>
              <a:rPr lang="en-US" b="1" dirty="0"/>
              <a:t>Unclear Question</a:t>
            </a:r>
            <a:endParaRPr lang="en-US" sz="2800" dirty="0"/>
          </a:p>
          <a:p>
            <a:pPr fontAlgn="t"/>
            <a:endParaRPr lang="en-US" b="1" dirty="0" smtClean="0"/>
          </a:p>
          <a:p>
            <a:pPr fontAlgn="t"/>
            <a:r>
              <a:rPr lang="en-US" b="1" dirty="0" smtClean="0"/>
              <a:t>Gratitude</a:t>
            </a:r>
            <a:endParaRPr lang="en-US" sz="2800" dirty="0"/>
          </a:p>
          <a:p>
            <a:pPr fontAlgn="t"/>
            <a:r>
              <a:rPr lang="en-US" b="1" dirty="0"/>
              <a:t>Elaboration</a:t>
            </a:r>
            <a:endParaRPr lang="en-US" sz="2800" dirty="0"/>
          </a:p>
          <a:p>
            <a:pPr lvl="1"/>
            <a:endParaRPr lang="en-US" sz="8000" b="1" dirty="0"/>
          </a:p>
          <a:p>
            <a:endParaRPr lang="en-US" b="1" dirty="0"/>
          </a:p>
        </p:txBody>
      </p:sp>
      <p:cxnSp>
        <p:nvCxnSpPr>
          <p:cNvPr id="4" name="Straight Connector 3"/>
          <p:cNvCxnSpPr/>
          <p:nvPr/>
        </p:nvCxnSpPr>
        <p:spPr>
          <a:xfrm>
            <a:off x="714375" y="1447800"/>
            <a:ext cx="7772400" cy="0"/>
          </a:xfrm>
          <a:prstGeom prst="line">
            <a:avLst/>
          </a:prstGeom>
          <a:ln w="254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360236"/>
      </p:ext>
    </p:extLst>
  </p:cSld>
  <p:clrMapOvr>
    <a:masterClrMapping/>
  </p:clrMapOvr>
  <mc:AlternateContent xmlns:mc="http://schemas.openxmlformats.org/markup-compatibility/2006" xmlns:p14="http://schemas.microsoft.com/office/powerpoint/2010/main">
    <mc:Choice Requires="p14">
      <p:transition spd="slow" p14:dur="2000" advTm="14490"/>
    </mc:Choice>
    <mc:Fallback xmlns="">
      <p:transition spd="slow" advTm="1449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5495</TotalTime>
  <Words>2600</Words>
  <Application>Microsoft Office PowerPoint</Application>
  <PresentationFormat>On-screen Show (4:3)</PresentationFormat>
  <Paragraphs>322</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Pushpin</vt:lpstr>
      <vt:lpstr>Tell Me About My Ancestors: A Study of Collaborative Information Production on Ancestry.com</vt:lpstr>
      <vt:lpstr>Family History Researchers’  Information Production</vt:lpstr>
      <vt:lpstr>Family History Q&amp;A Forums</vt:lpstr>
      <vt:lpstr>What We Know About  the Interactions of Family History Researchers (FHRs)</vt:lpstr>
      <vt:lpstr>What We Know About Users of Q&amp;A Forums</vt:lpstr>
      <vt:lpstr>Research Questions</vt:lpstr>
      <vt:lpstr>PowerPoint Presentation</vt:lpstr>
      <vt:lpstr>Method</vt:lpstr>
      <vt:lpstr>Asker Posts</vt:lpstr>
      <vt:lpstr>Asker Posts</vt:lpstr>
      <vt:lpstr>Asker Posts</vt:lpstr>
      <vt:lpstr>Asker Posts</vt:lpstr>
      <vt:lpstr>Asker Posts</vt:lpstr>
      <vt:lpstr>Asker Posts</vt:lpstr>
      <vt:lpstr>Asker Posts</vt:lpstr>
      <vt:lpstr>Asker Posts</vt:lpstr>
      <vt:lpstr>Answerer Posts</vt:lpstr>
      <vt:lpstr>Answerer Posts</vt:lpstr>
      <vt:lpstr>Answerer Posts</vt:lpstr>
      <vt:lpstr>Answerer Posts</vt:lpstr>
      <vt:lpstr>Answerer Posts</vt:lpstr>
      <vt:lpstr>Answerer Posts</vt:lpstr>
      <vt:lpstr>Findings: Asker Posts</vt:lpstr>
      <vt:lpstr>Findings: Answerer Posts</vt:lpstr>
      <vt:lpstr>Findings: Askers by Content Type</vt:lpstr>
      <vt:lpstr>Findings: Answerers by Content Type</vt:lpstr>
      <vt:lpstr>Findings: Collaboration</vt:lpstr>
      <vt:lpstr>Findings: “Super Sharers”</vt:lpstr>
      <vt:lpstr>Findings: Super sharers</vt:lpstr>
      <vt:lpstr>Discussion</vt:lpstr>
      <vt:lpstr>Implications for Participatory Archival Practice</vt:lpstr>
      <vt:lpstr>Questions?</vt:lpstr>
      <vt:lpstr>Selected 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Me About My Family: A Study of Cooperative Research on Ancestry.com</dc:title>
  <dc:creator>Heather</dc:creator>
  <cp:lastModifiedBy>Heather</cp:lastModifiedBy>
  <cp:revision>169</cp:revision>
  <dcterms:created xsi:type="dcterms:W3CDTF">2012-01-23T16:52:50Z</dcterms:created>
  <dcterms:modified xsi:type="dcterms:W3CDTF">2012-07-09T15:11:08Z</dcterms:modified>
</cp:coreProperties>
</file>